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charset="1" panose="00000500000000000000"/>
      <p:regular r:id="rId10"/>
    </p:embeddedFont>
    <p:embeddedFont>
      <p:font typeface="Montserrat Bold" charset="1" panose="00000600000000000000"/>
      <p:regular r:id="rId11"/>
    </p:embeddedFont>
    <p:embeddedFont>
      <p:font typeface="Montserrat Italics" charset="1" panose="00000500000000000000"/>
      <p:regular r:id="rId12"/>
    </p:embeddedFont>
    <p:embeddedFont>
      <p:font typeface="Montserrat Bold Italics" charset="1" panose="000006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30" Target="slides/slide17.xml" Type="http://schemas.openxmlformats.org/officeDocument/2006/relationships/slide"/><Relationship Id="rId31" Target="slides/slide18.xml" Type="http://schemas.openxmlformats.org/officeDocument/2006/relationships/slide"/><Relationship Id="rId32" Target="slides/slide19.xml" Type="http://schemas.openxmlformats.org/officeDocument/2006/relationships/slide"/><Relationship Id="rId33" Target="slides/slide20.xml" Type="http://schemas.openxmlformats.org/officeDocument/2006/relationships/slide"/><Relationship Id="rId34" Target="slides/slide21.xml" Type="http://schemas.openxmlformats.org/officeDocument/2006/relationships/slide"/><Relationship Id="rId35" Target="slides/slide22.xml" Type="http://schemas.openxmlformats.org/officeDocument/2006/relationships/slide"/><Relationship Id="rId36" Target="slides/slide2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4.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6.jpeg" Type="http://schemas.openxmlformats.org/officeDocument/2006/relationships/image"/><Relationship Id="rId4"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666" r="0" b="7666"/>
          <a:stretch>
            <a:fillRect/>
          </a:stretch>
        </p:blipFill>
        <p:spPr>
          <a:xfrm>
            <a:off x="0" y="0"/>
            <a:ext cx="18288000" cy="10287000"/>
          </a:xfrm>
          <a:prstGeom prst="rect">
            <a:avLst/>
          </a:prstGeom>
        </p:spPr>
      </p:pic>
      <p:pic>
        <p:nvPicPr>
          <p:cNvPr name="Picture 3" id="3"/>
          <p:cNvPicPr>
            <a:picLocks noChangeAspect="true"/>
          </p:cNvPicPr>
          <p:nvPr/>
        </p:nvPicPr>
        <p:blipFill>
          <a:blip r:embed="rId3"/>
          <a:srcRect l="22242" t="0" r="21788" b="0"/>
          <a:stretch>
            <a:fillRect/>
          </a:stretch>
        </p:blipFill>
        <p:spPr>
          <a:xfrm flipH="false" flipV="false" rot="0">
            <a:off x="0" y="0"/>
            <a:ext cx="3914744" cy="3996854"/>
          </a:xfrm>
          <a:prstGeom prst="rect">
            <a:avLst/>
          </a:prstGeom>
        </p:spPr>
      </p:pic>
      <p:sp>
        <p:nvSpPr>
          <p:cNvPr name="TextBox 4" id="4"/>
          <p:cNvSpPr txBox="true"/>
          <p:nvPr/>
        </p:nvSpPr>
        <p:spPr>
          <a:xfrm rot="0">
            <a:off x="0" y="5431465"/>
            <a:ext cx="15721896" cy="2337442"/>
          </a:xfrm>
          <a:prstGeom prst="rect">
            <a:avLst/>
          </a:prstGeom>
        </p:spPr>
        <p:txBody>
          <a:bodyPr anchor="t" rtlCol="false" tIns="0" lIns="0" bIns="0" rIns="0">
            <a:spAutoFit/>
          </a:bodyPr>
          <a:lstStyle/>
          <a:p>
            <a:pPr>
              <a:lnSpc>
                <a:spcPts val="6160"/>
              </a:lnSpc>
            </a:pPr>
            <a:r>
              <a:rPr lang="en-US" sz="5600">
                <a:solidFill>
                  <a:srgbClr val="D9D9D9"/>
                </a:solidFill>
                <a:latin typeface="Montserrat"/>
              </a:rPr>
              <a:t> Novel Business                   </a:t>
            </a:r>
          </a:p>
          <a:p>
            <a:pPr>
              <a:lnSpc>
                <a:spcPts val="6160"/>
              </a:lnSpc>
            </a:pPr>
            <a:r>
              <a:rPr lang="en-US" sz="5600">
                <a:solidFill>
                  <a:srgbClr val="D9D9D9"/>
                </a:solidFill>
                <a:latin typeface="Montserrat"/>
              </a:rPr>
              <a:t> Consultants</a:t>
            </a:r>
          </a:p>
          <a:p>
            <a:pPr marL="0" indent="0" lvl="0">
              <a:lnSpc>
                <a:spcPts val="6050"/>
              </a:lnSpc>
            </a:pPr>
            <a:r>
              <a:rPr lang="en-US" sz="5500">
                <a:solidFill>
                  <a:srgbClr val="D9D9D9"/>
                </a:solidFill>
                <a:latin typeface="Montserrat"/>
              </a:rPr>
              <a:t> </a:t>
            </a:r>
            <a:r>
              <a:rPr lang="en-US" sz="5500">
                <a:solidFill>
                  <a:srgbClr val="D9D9D9"/>
                </a:solidFill>
                <a:latin typeface="Montserrat"/>
              </a:rPr>
              <a:t>Company Profile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1102" r="0" b="9322"/>
          <a:stretch>
            <a:fillRect/>
          </a:stretch>
        </p:blipFill>
        <p:spPr>
          <a:xfrm>
            <a:off x="0" y="0"/>
            <a:ext cx="18288000" cy="10287000"/>
          </a:xfrm>
          <a:prstGeom prst="rect">
            <a:avLst/>
          </a:prstGeom>
        </p:spPr>
      </p:pic>
      <p:sp>
        <p:nvSpPr>
          <p:cNvPr name="TextBox 3" id="3"/>
          <p:cNvSpPr txBox="true"/>
          <p:nvPr/>
        </p:nvSpPr>
        <p:spPr>
          <a:xfrm rot="0">
            <a:off x="2094970" y="41910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FFFFFF"/>
                </a:solidFill>
                <a:latin typeface="Montserrat"/>
              </a:rPr>
              <a:t>Project Managment</a:t>
            </a:r>
          </a:p>
        </p:txBody>
      </p:sp>
      <p:sp>
        <p:nvSpPr>
          <p:cNvPr name="TextBox 4" id="4"/>
          <p:cNvSpPr txBox="true"/>
          <p:nvPr/>
        </p:nvSpPr>
        <p:spPr>
          <a:xfrm rot="0">
            <a:off x="2094970" y="2102920"/>
            <a:ext cx="14938621" cy="6139495"/>
          </a:xfrm>
          <a:prstGeom prst="rect">
            <a:avLst/>
          </a:prstGeom>
        </p:spPr>
        <p:txBody>
          <a:bodyPr anchor="t" rtlCol="false" tIns="0" lIns="0" bIns="0" rIns="0">
            <a:spAutoFit/>
          </a:bodyPr>
          <a:lstStyle/>
          <a:p>
            <a:pPr>
              <a:lnSpc>
                <a:spcPts val="5412"/>
              </a:lnSpc>
            </a:pPr>
            <a:r>
              <a:rPr lang="en-US" sz="3608">
                <a:solidFill>
                  <a:srgbClr val="FFFFFF"/>
                </a:solidFill>
                <a:latin typeface="Montserrat"/>
              </a:rPr>
              <a:t>Our Project management services include:</a:t>
            </a:r>
          </a:p>
          <a:p>
            <a:pPr marL="779055" indent="-389528" lvl="1">
              <a:lnSpc>
                <a:spcPts val="5412"/>
              </a:lnSpc>
              <a:buFont typeface="Arial"/>
              <a:buChar char="•"/>
            </a:pPr>
            <a:r>
              <a:rPr lang="en-US" sz="3608">
                <a:solidFill>
                  <a:srgbClr val="FFFFFF"/>
                </a:solidFill>
                <a:latin typeface="Montserrat"/>
              </a:rPr>
              <a:t>Project's idea development and research</a:t>
            </a:r>
          </a:p>
          <a:p>
            <a:pPr marL="779055" indent="-389528" lvl="1">
              <a:lnSpc>
                <a:spcPts val="5412"/>
              </a:lnSpc>
              <a:buFont typeface="Arial"/>
              <a:buChar char="•"/>
            </a:pPr>
            <a:r>
              <a:rPr lang="en-US" sz="3608">
                <a:solidFill>
                  <a:srgbClr val="FFFFFF"/>
                </a:solidFill>
                <a:latin typeface="Montserrat"/>
              </a:rPr>
              <a:t>Project planning &amp; Activity scheduling</a:t>
            </a:r>
          </a:p>
          <a:p>
            <a:pPr marL="779055" indent="-389528" lvl="1">
              <a:lnSpc>
                <a:spcPts val="5412"/>
              </a:lnSpc>
              <a:buFont typeface="Arial"/>
              <a:buChar char="•"/>
            </a:pPr>
            <a:r>
              <a:rPr lang="en-US" sz="3608">
                <a:solidFill>
                  <a:srgbClr val="FFFFFF"/>
                </a:solidFill>
                <a:latin typeface="Montserrat"/>
              </a:rPr>
              <a:t>Project's  Business Model creation</a:t>
            </a:r>
          </a:p>
          <a:p>
            <a:pPr marL="779055" indent="-389528" lvl="1">
              <a:lnSpc>
                <a:spcPts val="5412"/>
              </a:lnSpc>
              <a:buFont typeface="Arial"/>
              <a:buChar char="•"/>
            </a:pPr>
            <a:r>
              <a:rPr lang="en-US" sz="3608">
                <a:solidFill>
                  <a:srgbClr val="FFFFFF"/>
                </a:solidFill>
                <a:latin typeface="Montserrat"/>
              </a:rPr>
              <a:t>Market Analysis &amp; Market Strategy(SWOT,PESTEL&amp; Porter's 5)</a:t>
            </a:r>
          </a:p>
          <a:p>
            <a:pPr marL="779055" indent="-389528" lvl="1">
              <a:lnSpc>
                <a:spcPts val="5412"/>
              </a:lnSpc>
              <a:buFont typeface="Arial"/>
              <a:buChar char="•"/>
            </a:pPr>
            <a:r>
              <a:rPr lang="en-US" sz="3608">
                <a:solidFill>
                  <a:srgbClr val="FFFFFF"/>
                </a:solidFill>
                <a:latin typeface="Montserrat"/>
              </a:rPr>
              <a:t>Risk Analysis &amp; Mitigation</a:t>
            </a:r>
          </a:p>
          <a:p>
            <a:pPr marL="779055" indent="-389528" lvl="1">
              <a:lnSpc>
                <a:spcPts val="5412"/>
              </a:lnSpc>
              <a:buFont typeface="Arial"/>
              <a:buChar char="•"/>
            </a:pPr>
            <a:r>
              <a:rPr lang="en-US" sz="3608">
                <a:solidFill>
                  <a:srgbClr val="FFFFFF"/>
                </a:solidFill>
                <a:latin typeface="Montserrat"/>
              </a:rPr>
              <a:t>Financial Analysis &amp; Modelling</a:t>
            </a:r>
          </a:p>
          <a:p>
            <a:pPr marL="779055" indent="-389528" lvl="1">
              <a:lnSpc>
                <a:spcPts val="5412"/>
              </a:lnSpc>
              <a:buFont typeface="Arial"/>
              <a:buChar char="•"/>
            </a:pPr>
            <a:r>
              <a:rPr lang="en-US" sz="3608">
                <a:solidFill>
                  <a:srgbClr val="FFFFFF"/>
                </a:solidFill>
                <a:latin typeface="Montserrat"/>
              </a:rPr>
              <a:t>Project performance evaluation</a:t>
            </a:r>
          </a:p>
          <a:p>
            <a:pPr algn="l" marL="779055" indent="-389528" lvl="1">
              <a:lnSpc>
                <a:spcPts val="5412"/>
              </a:lnSpc>
              <a:buFont typeface="Arial"/>
              <a:buChar char="•"/>
            </a:pPr>
            <a:r>
              <a:rPr lang="en-US" sz="3608">
                <a:solidFill>
                  <a:srgbClr val="FFFFFF"/>
                </a:solidFill>
                <a:latin typeface="Montserrat"/>
              </a:rPr>
              <a:t>Project Progress &amp; Timelines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2099361" y="102870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Financial Services</a:t>
            </a:r>
          </a:p>
        </p:txBody>
      </p:sp>
      <p:sp>
        <p:nvSpPr>
          <p:cNvPr name="TextBox 4" id="4"/>
          <p:cNvSpPr txBox="true"/>
          <p:nvPr/>
        </p:nvSpPr>
        <p:spPr>
          <a:xfrm rot="0">
            <a:off x="2094970" y="3013021"/>
            <a:ext cx="14089277" cy="5438776"/>
          </a:xfrm>
          <a:prstGeom prst="rect">
            <a:avLst/>
          </a:prstGeom>
        </p:spPr>
        <p:txBody>
          <a:bodyPr anchor="t" rtlCol="false" tIns="0" lIns="0" bIns="0" rIns="0">
            <a:spAutoFit/>
          </a:bodyPr>
          <a:lstStyle/>
          <a:p>
            <a:pPr marL="928361" indent="-464181" lvl="1">
              <a:lnSpc>
                <a:spcPts val="6449"/>
              </a:lnSpc>
              <a:buFont typeface="Arial"/>
              <a:buChar char="•"/>
            </a:pPr>
            <a:r>
              <a:rPr lang="en-US" sz="4299">
                <a:solidFill>
                  <a:srgbClr val="D9D9D9"/>
                </a:solidFill>
                <a:latin typeface="Montserrat"/>
              </a:rPr>
              <a:t>Financial Planning</a:t>
            </a:r>
          </a:p>
          <a:p>
            <a:pPr marL="928361" indent="-464181" lvl="1">
              <a:lnSpc>
                <a:spcPts val="6449"/>
              </a:lnSpc>
              <a:buFont typeface="Arial"/>
              <a:buChar char="•"/>
            </a:pPr>
            <a:r>
              <a:rPr lang="en-US" sz="4299">
                <a:solidFill>
                  <a:srgbClr val="D9D9D9"/>
                </a:solidFill>
                <a:latin typeface="Montserrat"/>
              </a:rPr>
              <a:t>Financial Projections</a:t>
            </a:r>
          </a:p>
          <a:p>
            <a:pPr marL="928361" indent="-464181" lvl="1">
              <a:lnSpc>
                <a:spcPts val="6449"/>
              </a:lnSpc>
              <a:buFont typeface="Arial"/>
              <a:buChar char="•"/>
            </a:pPr>
            <a:r>
              <a:rPr lang="en-US" sz="4299">
                <a:solidFill>
                  <a:srgbClr val="D9D9D9"/>
                </a:solidFill>
                <a:latin typeface="Montserrat"/>
              </a:rPr>
              <a:t>Financial Analysis</a:t>
            </a:r>
          </a:p>
          <a:p>
            <a:pPr marL="928361" indent="-464181" lvl="1">
              <a:lnSpc>
                <a:spcPts val="6449"/>
              </a:lnSpc>
              <a:buFont typeface="Arial"/>
              <a:buChar char="•"/>
            </a:pPr>
            <a:r>
              <a:rPr lang="en-US" sz="4299">
                <a:solidFill>
                  <a:srgbClr val="D9D9D9"/>
                </a:solidFill>
                <a:latin typeface="Montserrat"/>
              </a:rPr>
              <a:t>Financial Modelling</a:t>
            </a:r>
          </a:p>
          <a:p>
            <a:pPr marL="928361" indent="-464181" lvl="1">
              <a:lnSpc>
                <a:spcPts val="6449"/>
              </a:lnSpc>
              <a:buFont typeface="Arial"/>
              <a:buChar char="•"/>
            </a:pPr>
            <a:r>
              <a:rPr lang="en-US" sz="4299">
                <a:solidFill>
                  <a:srgbClr val="D9D9D9"/>
                </a:solidFill>
                <a:latin typeface="Montserrat"/>
              </a:rPr>
              <a:t>Financial Accounting</a:t>
            </a:r>
          </a:p>
          <a:p>
            <a:pPr>
              <a:lnSpc>
                <a:spcPts val="6449"/>
              </a:lnSpc>
            </a:pPr>
          </a:p>
          <a:p>
            <a:pPr algn="r" marL="0" indent="0" lvl="0">
              <a:lnSpc>
                <a:spcPts val="4799"/>
              </a:lnSpc>
              <a:spcBef>
                <a:spcPct val="0"/>
              </a:spcBef>
            </a:pPr>
            <a:r>
              <a:rPr lang="en-US" sz="3199">
                <a:solidFill>
                  <a:srgbClr val="D9D9D9"/>
                </a:solidFill>
                <a:latin typeface="Montserrat"/>
              </a:rPr>
              <a:t>continued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41" r="0" b="12541"/>
          <a:stretch>
            <a:fillRect/>
          </a:stretch>
        </p:blipFill>
        <p:spPr>
          <a:xfrm>
            <a:off x="0" y="0"/>
            <a:ext cx="18288000" cy="10287000"/>
          </a:xfrm>
          <a:prstGeom prst="rect">
            <a:avLst/>
          </a:prstGeom>
        </p:spPr>
      </p:pic>
      <p:sp>
        <p:nvSpPr>
          <p:cNvPr name="TextBox 3" id="3"/>
          <p:cNvSpPr txBox="true"/>
          <p:nvPr/>
        </p:nvSpPr>
        <p:spPr>
          <a:xfrm rot="0">
            <a:off x="2094970" y="1028700"/>
            <a:ext cx="14084886" cy="1171575"/>
          </a:xfrm>
          <a:prstGeom prst="rect">
            <a:avLst/>
          </a:prstGeom>
        </p:spPr>
        <p:txBody>
          <a:bodyPr anchor="t" rtlCol="false" tIns="0" lIns="0" bIns="0" rIns="0">
            <a:spAutoFit/>
          </a:bodyPr>
          <a:lstStyle/>
          <a:p>
            <a:pPr marL="0" indent="0" lvl="0">
              <a:lnSpc>
                <a:spcPts val="9240"/>
              </a:lnSpc>
              <a:spcBef>
                <a:spcPct val="0"/>
              </a:spcBef>
            </a:pPr>
            <a:r>
              <a:rPr lang="en-US" sz="7700">
                <a:solidFill>
                  <a:srgbClr val="D9D9D9"/>
                </a:solidFill>
                <a:latin typeface="Montserrat"/>
              </a:rPr>
              <a:t>Financial Planning</a:t>
            </a:r>
          </a:p>
        </p:txBody>
      </p:sp>
      <p:sp>
        <p:nvSpPr>
          <p:cNvPr name="TextBox 4" id="4"/>
          <p:cNvSpPr txBox="true"/>
          <p:nvPr/>
        </p:nvSpPr>
        <p:spPr>
          <a:xfrm rot="0">
            <a:off x="2094970" y="2975228"/>
            <a:ext cx="14089277" cy="6044566"/>
          </a:xfrm>
          <a:prstGeom prst="rect">
            <a:avLst/>
          </a:prstGeom>
        </p:spPr>
        <p:txBody>
          <a:bodyPr anchor="t" rtlCol="false" tIns="0" lIns="0" bIns="0" rIns="0">
            <a:spAutoFit/>
          </a:bodyPr>
          <a:lstStyle/>
          <a:p>
            <a:pPr>
              <a:lnSpc>
                <a:spcPts val="5399"/>
              </a:lnSpc>
            </a:pPr>
            <a:r>
              <a:rPr lang="en-US" sz="3599">
                <a:solidFill>
                  <a:srgbClr val="D9D9D9"/>
                </a:solidFill>
                <a:latin typeface="Montserrat"/>
              </a:rPr>
              <a:t>Our Financial planning services  include:</a:t>
            </a:r>
          </a:p>
          <a:p>
            <a:pPr marL="777235" indent="-388618" lvl="1">
              <a:lnSpc>
                <a:spcPts val="5399"/>
              </a:lnSpc>
              <a:buFont typeface="Arial"/>
              <a:buChar char="•"/>
            </a:pPr>
            <a:r>
              <a:rPr lang="en-US" sz="3599">
                <a:solidFill>
                  <a:srgbClr val="D9D9D9"/>
                </a:solidFill>
                <a:latin typeface="Montserrat"/>
              </a:rPr>
              <a:t>Estimation of capital required in a project or investment.</a:t>
            </a:r>
          </a:p>
          <a:p>
            <a:pPr marL="777235" indent="-388618" lvl="1">
              <a:lnSpc>
                <a:spcPts val="5399"/>
              </a:lnSpc>
              <a:buFont typeface="Arial"/>
              <a:buChar char="•"/>
            </a:pPr>
            <a:r>
              <a:rPr lang="en-US" sz="3599">
                <a:solidFill>
                  <a:srgbClr val="D9D9D9"/>
                </a:solidFill>
                <a:latin typeface="Montserrat"/>
              </a:rPr>
              <a:t>Framing of the financial policies for procurement, investment and fund administration of an enterprise.</a:t>
            </a:r>
          </a:p>
          <a:p>
            <a:pPr marL="777235" indent="-388618" lvl="1">
              <a:lnSpc>
                <a:spcPts val="5399"/>
              </a:lnSpc>
              <a:buFont typeface="Arial"/>
              <a:buChar char="•"/>
            </a:pPr>
            <a:r>
              <a:rPr lang="en-US" sz="3599">
                <a:solidFill>
                  <a:srgbClr val="D9D9D9"/>
                </a:solidFill>
                <a:latin typeface="Montserrat"/>
              </a:rPr>
              <a:t>Framing of the financial process(cash control, cash flow, lending and borrowing).</a:t>
            </a:r>
          </a:p>
          <a:p>
            <a:pPr marL="777235" indent="-388618" lvl="1">
              <a:lnSpc>
                <a:spcPts val="5399"/>
              </a:lnSpc>
              <a:buFont typeface="Arial"/>
              <a:buChar char="•"/>
            </a:pPr>
            <a:r>
              <a:rPr lang="en-US" sz="3599">
                <a:solidFill>
                  <a:srgbClr val="D9D9D9"/>
                </a:solidFill>
                <a:latin typeface="Montserrat"/>
              </a:rPr>
              <a:t>Determination of capital structure(Optimal Capital to be invested)</a:t>
            </a:r>
          </a:p>
          <a:p>
            <a:pPr algn="l">
              <a:lnSpc>
                <a:spcPts val="539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2094970" y="1257309"/>
            <a:ext cx="14084886" cy="1200150"/>
          </a:xfrm>
          <a:prstGeom prst="rect">
            <a:avLst/>
          </a:prstGeom>
        </p:spPr>
        <p:txBody>
          <a:bodyPr anchor="t" rtlCol="false" tIns="0" lIns="0" bIns="0" rIns="0">
            <a:spAutoFit/>
          </a:bodyPr>
          <a:lstStyle/>
          <a:p>
            <a:pPr marL="0" indent="0" lvl="0">
              <a:lnSpc>
                <a:spcPts val="9599"/>
              </a:lnSpc>
              <a:spcBef>
                <a:spcPct val="0"/>
              </a:spcBef>
            </a:pPr>
            <a:r>
              <a:rPr lang="en-US" sz="7999">
                <a:solidFill>
                  <a:srgbClr val="D9D9D9"/>
                </a:solidFill>
                <a:latin typeface="Montserrat"/>
              </a:rPr>
              <a:t>Financial Projections</a:t>
            </a:r>
          </a:p>
        </p:txBody>
      </p:sp>
      <p:sp>
        <p:nvSpPr>
          <p:cNvPr name="TextBox 4" id="4"/>
          <p:cNvSpPr txBox="true"/>
          <p:nvPr/>
        </p:nvSpPr>
        <p:spPr>
          <a:xfrm rot="0">
            <a:off x="2094970" y="3141148"/>
            <a:ext cx="14674681" cy="6117152"/>
          </a:xfrm>
          <a:prstGeom prst="rect">
            <a:avLst/>
          </a:prstGeom>
        </p:spPr>
        <p:txBody>
          <a:bodyPr anchor="t" rtlCol="false" tIns="0" lIns="0" bIns="0" rIns="0">
            <a:spAutoFit/>
          </a:bodyPr>
          <a:lstStyle/>
          <a:p>
            <a:pPr>
              <a:lnSpc>
                <a:spcPts val="5468"/>
              </a:lnSpc>
            </a:pPr>
            <a:r>
              <a:rPr lang="en-US" sz="3645">
                <a:solidFill>
                  <a:srgbClr val="D9D9D9"/>
                </a:solidFill>
                <a:latin typeface="Montserrat"/>
              </a:rPr>
              <a:t>Our Financial Projection Service involves the analysis of future and recent financial data and based on the analysis, prepare reports and projections of future revenue and expenses.</a:t>
            </a:r>
          </a:p>
          <a:p>
            <a:pPr>
              <a:lnSpc>
                <a:spcPts val="5468"/>
              </a:lnSpc>
            </a:pPr>
            <a:r>
              <a:rPr lang="en-US" sz="3645">
                <a:solidFill>
                  <a:srgbClr val="D9D9D9"/>
                </a:solidFill>
                <a:latin typeface="Montserrat"/>
              </a:rPr>
              <a:t>This projections offer the following benefits to our clients:</a:t>
            </a:r>
          </a:p>
          <a:p>
            <a:pPr marL="787042" indent="-393521" lvl="1">
              <a:lnSpc>
                <a:spcPts val="5468"/>
              </a:lnSpc>
              <a:buFont typeface="Arial"/>
              <a:buChar char="•"/>
            </a:pPr>
            <a:r>
              <a:rPr lang="en-US" sz="3645">
                <a:solidFill>
                  <a:srgbClr val="D9D9D9"/>
                </a:solidFill>
                <a:latin typeface="Montserrat"/>
              </a:rPr>
              <a:t>Attract Investors</a:t>
            </a:r>
          </a:p>
          <a:p>
            <a:pPr marL="787042" indent="-393521" lvl="1">
              <a:lnSpc>
                <a:spcPts val="5468"/>
              </a:lnSpc>
              <a:buFont typeface="Arial"/>
              <a:buChar char="•"/>
            </a:pPr>
            <a:r>
              <a:rPr lang="en-US" sz="3645">
                <a:solidFill>
                  <a:srgbClr val="D9D9D9"/>
                </a:solidFill>
                <a:latin typeface="Montserrat"/>
              </a:rPr>
              <a:t>Define the company or project viability</a:t>
            </a:r>
          </a:p>
          <a:p>
            <a:pPr marL="787042" indent="-393521" lvl="1">
              <a:lnSpc>
                <a:spcPts val="5468"/>
              </a:lnSpc>
              <a:buFont typeface="Arial"/>
              <a:buChar char="•"/>
            </a:pPr>
            <a:r>
              <a:rPr lang="en-US" sz="3645">
                <a:solidFill>
                  <a:srgbClr val="D9D9D9"/>
                </a:solidFill>
                <a:latin typeface="Montserrat"/>
              </a:rPr>
              <a:t>Plan for expenditure</a:t>
            </a:r>
          </a:p>
          <a:p>
            <a:pPr marL="787042" indent="-393521" lvl="1">
              <a:lnSpc>
                <a:spcPts val="5468"/>
              </a:lnSpc>
              <a:buFont typeface="Arial"/>
              <a:buChar char="•"/>
            </a:pPr>
            <a:r>
              <a:rPr lang="en-US" sz="3645">
                <a:solidFill>
                  <a:srgbClr val="D9D9D9"/>
                </a:solidFill>
                <a:latin typeface="Montserrat"/>
              </a:rPr>
              <a:t>Reduce financial risks</a:t>
            </a:r>
          </a:p>
          <a:p>
            <a:pPr algn="l" marL="787042" indent="-393521" lvl="1">
              <a:lnSpc>
                <a:spcPts val="5468"/>
              </a:lnSpc>
              <a:buFont typeface="Arial"/>
              <a:buChar char="•"/>
            </a:pPr>
            <a:r>
              <a:rPr lang="en-US" sz="3645">
                <a:solidFill>
                  <a:srgbClr val="D9D9D9"/>
                </a:solidFill>
                <a:latin typeface="Montserrat"/>
              </a:rPr>
              <a:t>Assess and improve a firm's performance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41" r="0" b="13825"/>
          <a:stretch>
            <a:fillRect/>
          </a:stretch>
        </p:blipFill>
        <p:spPr>
          <a:xfrm flipH="false" flipV="false" rot="0">
            <a:off x="0" y="88128"/>
            <a:ext cx="18288000" cy="10110745"/>
          </a:xfrm>
          <a:prstGeom prst="rect">
            <a:avLst/>
          </a:prstGeom>
        </p:spPr>
      </p:pic>
      <p:sp>
        <p:nvSpPr>
          <p:cNvPr name="TextBox 3" id="3"/>
          <p:cNvSpPr txBox="true"/>
          <p:nvPr/>
        </p:nvSpPr>
        <p:spPr>
          <a:xfrm rot="0">
            <a:off x="2099361" y="102870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Financial Modelling</a:t>
            </a:r>
          </a:p>
        </p:txBody>
      </p:sp>
      <p:sp>
        <p:nvSpPr>
          <p:cNvPr name="TextBox 4" id="4"/>
          <p:cNvSpPr txBox="true"/>
          <p:nvPr/>
        </p:nvSpPr>
        <p:spPr>
          <a:xfrm rot="0">
            <a:off x="2094970" y="2776124"/>
            <a:ext cx="14089277" cy="7002781"/>
          </a:xfrm>
          <a:prstGeom prst="rect">
            <a:avLst/>
          </a:prstGeom>
        </p:spPr>
        <p:txBody>
          <a:bodyPr anchor="t" rtlCol="false" tIns="0" lIns="0" bIns="0" rIns="0">
            <a:spAutoFit/>
          </a:bodyPr>
          <a:lstStyle/>
          <a:p>
            <a:pPr algn="l" marL="0" indent="0" lvl="0">
              <a:lnSpc>
                <a:spcPts val="5099"/>
              </a:lnSpc>
              <a:spcBef>
                <a:spcPct val="0"/>
              </a:spcBef>
            </a:pPr>
            <a:r>
              <a:rPr lang="en-US" sz="3399">
                <a:solidFill>
                  <a:srgbClr val="D9D9D9"/>
                </a:solidFill>
                <a:latin typeface="Montserrat"/>
              </a:rPr>
              <a:t>Th</a:t>
            </a:r>
            <a:r>
              <a:rPr lang="en-US" u="none" sz="3399">
                <a:solidFill>
                  <a:srgbClr val="D9D9D9"/>
                </a:solidFill>
                <a:latin typeface="Montserrat"/>
              </a:rPr>
              <a:t>rough the implementation of financial models, we create a speculative representation or model of a project/company's financial situation and use it to visualize it's current financial position and predict future cash flows. We use accounting data, financial data, and business metrics to create such models. Our model assumptions are based on true or historical data.</a:t>
            </a:r>
          </a:p>
          <a:p>
            <a:pPr algn="l" marL="0" indent="0" lvl="0">
              <a:lnSpc>
                <a:spcPts val="5099"/>
              </a:lnSpc>
              <a:spcBef>
                <a:spcPct val="0"/>
              </a:spcBef>
            </a:pPr>
            <a:r>
              <a:rPr lang="en-US" u="none" sz="3399">
                <a:solidFill>
                  <a:srgbClr val="D9D9D9"/>
                </a:solidFill>
                <a:latin typeface="Montserrat"/>
              </a:rPr>
              <a:t>Models employed include:</a:t>
            </a:r>
          </a:p>
          <a:p>
            <a:pPr algn="l" marL="734056" indent="-367028" lvl="1">
              <a:lnSpc>
                <a:spcPts val="5099"/>
              </a:lnSpc>
              <a:spcBef>
                <a:spcPct val="0"/>
              </a:spcBef>
              <a:buFont typeface="Arial"/>
              <a:buChar char="•"/>
            </a:pPr>
            <a:r>
              <a:rPr lang="en-US" u="none" sz="3399">
                <a:solidFill>
                  <a:srgbClr val="D9D9D9"/>
                </a:solidFill>
                <a:latin typeface="Montserrat"/>
              </a:rPr>
              <a:t>Discounted Cash Flow(DCF) based on the NPV</a:t>
            </a:r>
          </a:p>
          <a:p>
            <a:pPr algn="l" marL="734056" indent="-367028" lvl="1">
              <a:lnSpc>
                <a:spcPts val="5099"/>
              </a:lnSpc>
              <a:spcBef>
                <a:spcPct val="0"/>
              </a:spcBef>
              <a:buFont typeface="Arial"/>
              <a:buChar char="•"/>
            </a:pPr>
            <a:r>
              <a:rPr lang="en-US" u="none" sz="3399">
                <a:solidFill>
                  <a:srgbClr val="D9D9D9"/>
                </a:solidFill>
                <a:latin typeface="Montserrat"/>
              </a:rPr>
              <a:t>Sensitivity Analysis</a:t>
            </a:r>
          </a:p>
          <a:p>
            <a:pPr algn="l" marL="734056" indent="-367028" lvl="1">
              <a:lnSpc>
                <a:spcPts val="5099"/>
              </a:lnSpc>
              <a:spcBef>
                <a:spcPct val="0"/>
              </a:spcBef>
              <a:buFont typeface="Arial"/>
              <a:buChar char="•"/>
            </a:pPr>
            <a:r>
              <a:rPr lang="en-US" u="none" sz="3399">
                <a:solidFill>
                  <a:srgbClr val="D9D9D9"/>
                </a:solidFill>
                <a:latin typeface="Montserrat"/>
              </a:rPr>
              <a:t>Three Statement Models</a:t>
            </a:r>
          </a:p>
          <a:p>
            <a:pPr algn="l" marL="0" indent="0" lvl="0">
              <a:lnSpc>
                <a:spcPts val="524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2099361" y="1280968"/>
            <a:ext cx="14084886" cy="1200150"/>
          </a:xfrm>
          <a:prstGeom prst="rect">
            <a:avLst/>
          </a:prstGeom>
        </p:spPr>
        <p:txBody>
          <a:bodyPr anchor="t" rtlCol="false" tIns="0" lIns="0" bIns="0" rIns="0">
            <a:spAutoFit/>
          </a:bodyPr>
          <a:lstStyle/>
          <a:p>
            <a:pPr marL="0" indent="0" lvl="0">
              <a:lnSpc>
                <a:spcPts val="9479"/>
              </a:lnSpc>
              <a:spcBef>
                <a:spcPct val="0"/>
              </a:spcBef>
            </a:pPr>
            <a:r>
              <a:rPr lang="en-US" sz="7899">
                <a:solidFill>
                  <a:srgbClr val="D9D9D9"/>
                </a:solidFill>
                <a:latin typeface="Montserrat"/>
              </a:rPr>
              <a:t>Financial Accounting</a:t>
            </a:r>
          </a:p>
        </p:txBody>
      </p:sp>
      <p:sp>
        <p:nvSpPr>
          <p:cNvPr name="TextBox 4" id="4"/>
          <p:cNvSpPr txBox="true"/>
          <p:nvPr/>
        </p:nvSpPr>
        <p:spPr>
          <a:xfrm rot="0">
            <a:off x="2094970" y="3041596"/>
            <a:ext cx="14089277" cy="6347461"/>
          </a:xfrm>
          <a:prstGeom prst="rect">
            <a:avLst/>
          </a:prstGeom>
        </p:spPr>
        <p:txBody>
          <a:bodyPr anchor="t" rtlCol="false" tIns="0" lIns="0" bIns="0" rIns="0">
            <a:spAutoFit/>
          </a:bodyPr>
          <a:lstStyle/>
          <a:p>
            <a:pPr>
              <a:lnSpc>
                <a:spcPts val="5099"/>
              </a:lnSpc>
            </a:pPr>
            <a:r>
              <a:rPr lang="en-US" sz="3399">
                <a:solidFill>
                  <a:srgbClr val="D9D9D9"/>
                </a:solidFill>
                <a:latin typeface="Montserrat"/>
              </a:rPr>
              <a:t>Our Services Include:</a:t>
            </a:r>
          </a:p>
          <a:p>
            <a:pPr marL="734056" indent="-367028" lvl="1">
              <a:lnSpc>
                <a:spcPts val="5099"/>
              </a:lnSpc>
              <a:buFont typeface="Arial"/>
              <a:buChar char="•"/>
            </a:pPr>
            <a:r>
              <a:rPr lang="en-US" sz="3399">
                <a:solidFill>
                  <a:srgbClr val="D9D9D9"/>
                </a:solidFill>
                <a:latin typeface="Montserrat"/>
              </a:rPr>
              <a:t>Analyzing financial records and transactions.</a:t>
            </a:r>
          </a:p>
          <a:p>
            <a:pPr marL="734056" indent="-367028" lvl="1">
              <a:lnSpc>
                <a:spcPts val="5099"/>
              </a:lnSpc>
              <a:buFont typeface="Arial"/>
              <a:buChar char="•"/>
            </a:pPr>
            <a:r>
              <a:rPr lang="en-US" sz="3399">
                <a:solidFill>
                  <a:srgbClr val="D9D9D9"/>
                </a:solidFill>
                <a:latin typeface="Montserrat"/>
              </a:rPr>
              <a:t>Preparing monthly, quarterly, and annual reports.</a:t>
            </a:r>
          </a:p>
          <a:p>
            <a:pPr marL="734056" indent="-367028" lvl="1">
              <a:lnSpc>
                <a:spcPts val="5099"/>
              </a:lnSpc>
              <a:buFont typeface="Arial"/>
              <a:buChar char="•"/>
            </a:pPr>
            <a:r>
              <a:rPr lang="en-US" sz="3399">
                <a:solidFill>
                  <a:srgbClr val="D9D9D9"/>
                </a:solidFill>
                <a:latin typeface="Montserrat"/>
              </a:rPr>
              <a:t>Reporting Accounting errors and inconsistencies to management.</a:t>
            </a:r>
          </a:p>
          <a:p>
            <a:pPr marL="734056" indent="-367028" lvl="1">
              <a:lnSpc>
                <a:spcPts val="5099"/>
              </a:lnSpc>
              <a:buFont typeface="Arial"/>
              <a:buChar char="•"/>
            </a:pPr>
            <a:r>
              <a:rPr lang="en-US" sz="3399">
                <a:solidFill>
                  <a:srgbClr val="D9D9D9"/>
                </a:solidFill>
                <a:latin typeface="Montserrat"/>
              </a:rPr>
              <a:t>Overseeing tax compliance.</a:t>
            </a:r>
          </a:p>
          <a:p>
            <a:pPr marL="734056" indent="-367028" lvl="1">
              <a:lnSpc>
                <a:spcPts val="5099"/>
              </a:lnSpc>
              <a:buFont typeface="Arial"/>
              <a:buChar char="•"/>
            </a:pPr>
            <a:r>
              <a:rPr lang="en-US" sz="3399">
                <a:solidFill>
                  <a:srgbClr val="D9D9D9"/>
                </a:solidFill>
                <a:latin typeface="Montserrat"/>
              </a:rPr>
              <a:t>Performing Internal &amp; External Audits</a:t>
            </a:r>
          </a:p>
          <a:p>
            <a:pPr marL="734056" indent="-367028" lvl="1">
              <a:lnSpc>
                <a:spcPts val="5099"/>
              </a:lnSpc>
              <a:buFont typeface="Arial"/>
              <a:buChar char="•"/>
            </a:pPr>
            <a:r>
              <a:rPr lang="en-US" sz="3399">
                <a:solidFill>
                  <a:srgbClr val="D9D9D9"/>
                </a:solidFill>
                <a:latin typeface="Montserrat"/>
              </a:rPr>
              <a:t>Ensuring recent accounting policies, practices, and regulations are followed.</a:t>
            </a:r>
          </a:p>
          <a:p>
            <a:pPr algn="l" marL="734056" indent="-367028" lvl="1">
              <a:lnSpc>
                <a:spcPts val="5099"/>
              </a:lnSpc>
              <a:buFont typeface="Arial"/>
              <a:buChar char="•"/>
            </a:pPr>
            <a:r>
              <a:rPr lang="en-US" sz="3399">
                <a:solidFill>
                  <a:srgbClr val="D9D9D9"/>
                </a:solidFill>
                <a:latin typeface="Montserrat"/>
              </a:rPr>
              <a:t>Prepare financial statements for account reconcilliations.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831" r="0" b="3831"/>
          <a:stretch>
            <a:fillRect/>
          </a:stretch>
        </p:blipFill>
        <p:spPr>
          <a:xfrm flipH="false" flipV="false" rot="0">
            <a:off x="9525" y="154997"/>
            <a:ext cx="18288000" cy="10132003"/>
          </a:xfrm>
          <a:prstGeom prst="rect">
            <a:avLst/>
          </a:prstGeom>
        </p:spPr>
      </p:pic>
      <p:sp>
        <p:nvSpPr>
          <p:cNvPr name="TextBox 3" id="3"/>
          <p:cNvSpPr txBox="true"/>
          <p:nvPr/>
        </p:nvSpPr>
        <p:spPr>
          <a:xfrm rot="0">
            <a:off x="564124" y="475930"/>
            <a:ext cx="10777483" cy="1181739"/>
          </a:xfrm>
          <a:prstGeom prst="rect">
            <a:avLst/>
          </a:prstGeom>
        </p:spPr>
        <p:txBody>
          <a:bodyPr anchor="t" rtlCol="false" tIns="0" lIns="0" bIns="0" rIns="0">
            <a:spAutoFit/>
          </a:bodyPr>
          <a:lstStyle/>
          <a:p>
            <a:pPr marL="0" indent="0" lvl="0">
              <a:lnSpc>
                <a:spcPts val="9130"/>
              </a:lnSpc>
            </a:pPr>
            <a:r>
              <a:rPr lang="en-US" sz="8300">
                <a:solidFill>
                  <a:srgbClr val="FFFFFF"/>
                </a:solidFill>
                <a:latin typeface="Montserrat"/>
              </a:rPr>
              <a:t>Business Advisory</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333" t="2666" r="1333" b="0"/>
          <a:stretch>
            <a:fillRect/>
          </a:stretch>
        </p:blipFill>
        <p:spPr>
          <a:xfrm>
            <a:off x="0" y="0"/>
            <a:ext cx="18288000" cy="10287000"/>
          </a:xfrm>
          <a:prstGeom prst="rect">
            <a:avLst/>
          </a:prstGeom>
        </p:spPr>
      </p:pic>
      <p:sp>
        <p:nvSpPr>
          <p:cNvPr name="TextBox 3" id="3"/>
          <p:cNvSpPr txBox="true"/>
          <p:nvPr/>
        </p:nvSpPr>
        <p:spPr>
          <a:xfrm rot="0">
            <a:off x="2362638" y="2187062"/>
            <a:ext cx="14089277" cy="7867650"/>
          </a:xfrm>
          <a:prstGeom prst="rect">
            <a:avLst/>
          </a:prstGeom>
        </p:spPr>
        <p:txBody>
          <a:bodyPr anchor="t" rtlCol="false" tIns="0" lIns="0" bIns="0" rIns="0">
            <a:spAutoFit/>
          </a:bodyPr>
          <a:lstStyle/>
          <a:p>
            <a:pPr>
              <a:lnSpc>
                <a:spcPts val="4499"/>
              </a:lnSpc>
            </a:pPr>
            <a:r>
              <a:rPr lang="en-US" sz="2999">
                <a:solidFill>
                  <a:srgbClr val="D9D9D9"/>
                </a:solidFill>
                <a:latin typeface="Montserrat Bold"/>
              </a:rPr>
              <a:t>As business advisors, we assess challenges and possible risks that businesses face and offer advice. Our business advisory services include:</a:t>
            </a:r>
          </a:p>
          <a:p>
            <a:pPr marL="669288" indent="-334644" lvl="1">
              <a:lnSpc>
                <a:spcPts val="4649"/>
              </a:lnSpc>
              <a:buFont typeface="Arial"/>
              <a:buChar char="•"/>
            </a:pPr>
            <a:r>
              <a:rPr lang="en-US" sz="3099">
                <a:solidFill>
                  <a:srgbClr val="D9D9D9"/>
                </a:solidFill>
                <a:latin typeface="Montserrat Bold"/>
              </a:rPr>
              <a:t>We analyze the behavior of customers and competitors for future development.</a:t>
            </a:r>
          </a:p>
          <a:p>
            <a:pPr marL="647698" indent="-323849" lvl="1">
              <a:lnSpc>
                <a:spcPts val="4499"/>
              </a:lnSpc>
              <a:buFont typeface="Arial"/>
              <a:buChar char="•"/>
            </a:pPr>
            <a:r>
              <a:rPr lang="en-US" sz="2999">
                <a:solidFill>
                  <a:srgbClr val="D9D9D9"/>
                </a:solidFill>
                <a:latin typeface="Montserrat Bold"/>
              </a:rPr>
              <a:t>Evaluation and improvement of branding, sale and marketing tactics.</a:t>
            </a:r>
          </a:p>
          <a:p>
            <a:pPr marL="647698" indent="-323849" lvl="1">
              <a:lnSpc>
                <a:spcPts val="4499"/>
              </a:lnSpc>
              <a:buFont typeface="Arial"/>
              <a:buChar char="•"/>
            </a:pPr>
            <a:r>
              <a:rPr lang="en-US" sz="2999">
                <a:solidFill>
                  <a:srgbClr val="D9D9D9"/>
                </a:solidFill>
                <a:latin typeface="Montserrat Bold"/>
              </a:rPr>
              <a:t>Identification of future business development and expansion prospects.</a:t>
            </a:r>
          </a:p>
          <a:p>
            <a:pPr marL="647698" indent="-323849" lvl="1">
              <a:lnSpc>
                <a:spcPts val="4499"/>
              </a:lnSpc>
              <a:buFont typeface="Arial"/>
              <a:buChar char="•"/>
            </a:pPr>
            <a:r>
              <a:rPr lang="en-US" sz="2999">
                <a:solidFill>
                  <a:srgbClr val="D9D9D9"/>
                </a:solidFill>
                <a:latin typeface="Montserrat Bold"/>
              </a:rPr>
              <a:t>Analyzing all challenges and conduct risk assessments to reduce all risks.</a:t>
            </a:r>
          </a:p>
          <a:p>
            <a:pPr marL="647698" indent="-323849" lvl="1">
              <a:lnSpc>
                <a:spcPts val="4499"/>
              </a:lnSpc>
              <a:buFont typeface="Arial"/>
              <a:buChar char="•"/>
            </a:pPr>
            <a:r>
              <a:rPr lang="en-US" sz="2999">
                <a:solidFill>
                  <a:srgbClr val="D9D9D9"/>
                </a:solidFill>
                <a:latin typeface="Montserrat Bold"/>
              </a:rPr>
              <a:t>Conduct research on modes of operation and make strategic modifications to maximize profits.</a:t>
            </a:r>
          </a:p>
          <a:p>
            <a:pPr algn="l" marL="647698" indent="-323849" lvl="1">
              <a:lnSpc>
                <a:spcPts val="4499"/>
              </a:lnSpc>
              <a:buFont typeface="Arial"/>
              <a:buChar char="•"/>
            </a:pPr>
            <a:r>
              <a:rPr lang="en-US" sz="2999">
                <a:solidFill>
                  <a:srgbClr val="D9D9D9"/>
                </a:solidFill>
                <a:latin typeface="Montserrat Bold"/>
              </a:rPr>
              <a:t>Creation and implementation of company strategies to increase operational and financial management efficiency</a:t>
            </a:r>
          </a:p>
        </p:txBody>
      </p:sp>
      <p:sp>
        <p:nvSpPr>
          <p:cNvPr name="TextBox 4" id="4"/>
          <p:cNvSpPr txBox="true"/>
          <p:nvPr/>
        </p:nvSpPr>
        <p:spPr>
          <a:xfrm rot="0">
            <a:off x="2101557" y="730044"/>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FFFFFF"/>
                </a:solidFill>
                <a:latin typeface="Montserrat"/>
              </a:rPr>
              <a:t>Business Advisory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41" r="0" b="12541"/>
          <a:stretch>
            <a:fillRect/>
          </a:stretch>
        </p:blipFill>
        <p:spPr>
          <a:xfrm>
            <a:off x="0" y="0"/>
            <a:ext cx="18288000" cy="10287000"/>
          </a:xfrm>
          <a:prstGeom prst="rect">
            <a:avLst/>
          </a:prstGeom>
        </p:spPr>
      </p:pic>
      <p:sp>
        <p:nvSpPr>
          <p:cNvPr name="TextBox 3" id="3"/>
          <p:cNvSpPr txBox="true"/>
          <p:nvPr/>
        </p:nvSpPr>
        <p:spPr>
          <a:xfrm rot="0">
            <a:off x="2097166" y="2728806"/>
            <a:ext cx="14089277" cy="6705600"/>
          </a:xfrm>
          <a:prstGeom prst="rect">
            <a:avLst/>
          </a:prstGeom>
        </p:spPr>
        <p:txBody>
          <a:bodyPr anchor="t" rtlCol="false" tIns="0" lIns="0" bIns="0" rIns="0">
            <a:spAutoFit/>
          </a:bodyPr>
          <a:lstStyle/>
          <a:p>
            <a:pPr>
              <a:lnSpc>
                <a:spcPts val="4499"/>
              </a:lnSpc>
            </a:pPr>
            <a:r>
              <a:rPr lang="en-US" sz="2999">
                <a:solidFill>
                  <a:srgbClr val="D9D9D9"/>
                </a:solidFill>
                <a:latin typeface="Montserrat"/>
              </a:rPr>
              <a:t>As human resource consultants, we plan, manage, and coordinate an organization's administrative operations. We also  supervise the recruitment, interviewing, and hiring of new personnel, interact with senior managers on strategy development, and act as a liaison between a company's management and its staff. Our Services include:</a:t>
            </a:r>
          </a:p>
          <a:p>
            <a:pPr marL="647698" indent="-323849" lvl="1">
              <a:lnSpc>
                <a:spcPts val="4499"/>
              </a:lnSpc>
              <a:buFont typeface="Arial"/>
              <a:buChar char="•"/>
            </a:pPr>
            <a:r>
              <a:rPr lang="en-US" sz="2999">
                <a:solidFill>
                  <a:srgbClr val="D9D9D9"/>
                </a:solidFill>
                <a:latin typeface="Montserrat"/>
              </a:rPr>
              <a:t>Talent Search and Recruitments</a:t>
            </a:r>
          </a:p>
          <a:p>
            <a:pPr marL="647698" indent="-323849" lvl="1">
              <a:lnSpc>
                <a:spcPts val="4499"/>
              </a:lnSpc>
              <a:buFont typeface="Arial"/>
              <a:buChar char="•"/>
            </a:pPr>
            <a:r>
              <a:rPr lang="en-US" sz="2999">
                <a:solidFill>
                  <a:srgbClr val="D9D9D9"/>
                </a:solidFill>
                <a:latin typeface="Montserrat"/>
              </a:rPr>
              <a:t>Human Resource Administration</a:t>
            </a:r>
          </a:p>
          <a:p>
            <a:pPr marL="647698" indent="-323849" lvl="1">
              <a:lnSpc>
                <a:spcPts val="4499"/>
              </a:lnSpc>
              <a:buFont typeface="Arial"/>
              <a:buChar char="•"/>
            </a:pPr>
            <a:r>
              <a:rPr lang="en-US" sz="2999">
                <a:solidFill>
                  <a:srgbClr val="D9D9D9"/>
                </a:solidFill>
                <a:latin typeface="Montserrat"/>
              </a:rPr>
              <a:t>Human Resource Audits(Compliance with labor laws).</a:t>
            </a:r>
          </a:p>
          <a:p>
            <a:pPr marL="647698" indent="-323849" lvl="1">
              <a:lnSpc>
                <a:spcPts val="4499"/>
              </a:lnSpc>
              <a:buFont typeface="Arial"/>
              <a:buChar char="•"/>
            </a:pPr>
            <a:r>
              <a:rPr lang="en-US" sz="2999">
                <a:solidFill>
                  <a:srgbClr val="D9D9D9"/>
                </a:solidFill>
                <a:latin typeface="Montserrat"/>
              </a:rPr>
              <a:t>Performance Management Systems</a:t>
            </a:r>
          </a:p>
          <a:p>
            <a:pPr marL="647698" indent="-323849" lvl="1">
              <a:lnSpc>
                <a:spcPts val="4499"/>
              </a:lnSpc>
              <a:buFont typeface="Arial"/>
              <a:buChar char="•"/>
            </a:pPr>
            <a:r>
              <a:rPr lang="en-US" sz="2999">
                <a:solidFill>
                  <a:srgbClr val="D9D9D9"/>
                </a:solidFill>
                <a:latin typeface="Montserrat"/>
              </a:rPr>
              <a:t>Payroll Processing</a:t>
            </a:r>
          </a:p>
          <a:p>
            <a:pPr marL="647698" indent="-323849" lvl="1">
              <a:lnSpc>
                <a:spcPts val="4499"/>
              </a:lnSpc>
              <a:buFont typeface="Arial"/>
              <a:buChar char="•"/>
            </a:pPr>
            <a:r>
              <a:rPr lang="en-US" sz="2999">
                <a:solidFill>
                  <a:srgbClr val="D9D9D9"/>
                </a:solidFill>
                <a:latin typeface="Montserrat"/>
              </a:rPr>
              <a:t>Competency Assessment Tests</a:t>
            </a:r>
          </a:p>
          <a:p>
            <a:pPr algn="l" marL="0" indent="0" lvl="0">
              <a:lnSpc>
                <a:spcPts val="4499"/>
              </a:lnSpc>
              <a:spcBef>
                <a:spcPct val="0"/>
              </a:spcBef>
            </a:pPr>
          </a:p>
        </p:txBody>
      </p:sp>
      <p:sp>
        <p:nvSpPr>
          <p:cNvPr name="TextBox 4" id="4"/>
          <p:cNvSpPr txBox="true"/>
          <p:nvPr/>
        </p:nvSpPr>
        <p:spPr>
          <a:xfrm rot="0">
            <a:off x="2101557" y="829596"/>
            <a:ext cx="14084886" cy="1181100"/>
          </a:xfrm>
          <a:prstGeom prst="rect">
            <a:avLst/>
          </a:prstGeom>
        </p:spPr>
        <p:txBody>
          <a:bodyPr anchor="t" rtlCol="false" tIns="0" lIns="0" bIns="0" rIns="0">
            <a:spAutoFit/>
          </a:bodyPr>
          <a:lstStyle/>
          <a:p>
            <a:pPr marL="0" indent="0" lvl="0">
              <a:lnSpc>
                <a:spcPts val="9360"/>
              </a:lnSpc>
              <a:spcBef>
                <a:spcPct val="0"/>
              </a:spcBef>
            </a:pPr>
            <a:r>
              <a:rPr lang="en-US" sz="7800">
                <a:solidFill>
                  <a:srgbClr val="D9D9D9"/>
                </a:solidFill>
                <a:latin typeface="Montserrat"/>
              </a:rPr>
              <a:t>Human Resources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715" t="1430" r="715" b="0"/>
          <a:stretch>
            <a:fillRect/>
          </a:stretch>
        </p:blipFill>
        <p:spPr>
          <a:xfrm>
            <a:off x="0" y="0"/>
            <a:ext cx="18288000" cy="10287000"/>
          </a:xfrm>
          <a:prstGeom prst="rect">
            <a:avLst/>
          </a:prstGeom>
        </p:spPr>
      </p:pic>
      <p:sp>
        <p:nvSpPr>
          <p:cNvPr name="TextBox 3" id="3"/>
          <p:cNvSpPr txBox="true"/>
          <p:nvPr/>
        </p:nvSpPr>
        <p:spPr>
          <a:xfrm rot="0">
            <a:off x="2094970" y="2695622"/>
            <a:ext cx="14089277" cy="6705600"/>
          </a:xfrm>
          <a:prstGeom prst="rect">
            <a:avLst/>
          </a:prstGeom>
        </p:spPr>
        <p:txBody>
          <a:bodyPr anchor="t" rtlCol="false" tIns="0" lIns="0" bIns="0" rIns="0">
            <a:spAutoFit/>
          </a:bodyPr>
          <a:lstStyle/>
          <a:p>
            <a:pPr>
              <a:lnSpc>
                <a:spcPts val="4499"/>
              </a:lnSpc>
            </a:pPr>
            <a:r>
              <a:rPr lang="en-US" sz="2999">
                <a:solidFill>
                  <a:srgbClr val="D9D9D9"/>
                </a:solidFill>
                <a:latin typeface="Montserrat"/>
              </a:rPr>
              <a:t>As Training and Development Consultants we are in charge of increasing the organization's staff productivity.  Our job is to evaluate business development needs in order to select and develop appropriate training programs for employees. We also  implements effective strategies for educating, improving performance, and rewarding performance. Our Services:</a:t>
            </a:r>
          </a:p>
          <a:p>
            <a:pPr marL="647698" indent="-323849" lvl="1">
              <a:lnSpc>
                <a:spcPts val="4499"/>
              </a:lnSpc>
              <a:buFont typeface="Arial"/>
              <a:buChar char="•"/>
            </a:pPr>
            <a:r>
              <a:rPr lang="en-US" sz="2999">
                <a:solidFill>
                  <a:srgbClr val="D9D9D9"/>
                </a:solidFill>
                <a:latin typeface="Montserrat"/>
              </a:rPr>
              <a:t>Conducts a yearly review of training and development requirements.</a:t>
            </a:r>
          </a:p>
          <a:p>
            <a:pPr marL="647698" indent="-323849" lvl="1">
              <a:lnSpc>
                <a:spcPts val="4499"/>
              </a:lnSpc>
              <a:buFont typeface="Arial"/>
              <a:buChar char="•"/>
            </a:pPr>
            <a:r>
              <a:rPr lang="en-US" sz="2999">
                <a:solidFill>
                  <a:srgbClr val="D9D9D9"/>
                </a:solidFill>
                <a:latin typeface="Montserrat"/>
              </a:rPr>
              <a:t>Create training and development plans and initiatives.</a:t>
            </a:r>
          </a:p>
          <a:p>
            <a:pPr marL="647698" indent="-323849" lvl="1">
              <a:lnSpc>
                <a:spcPts val="4499"/>
              </a:lnSpc>
              <a:buFont typeface="Arial"/>
              <a:buChar char="•"/>
            </a:pPr>
            <a:r>
              <a:rPr lang="en-US" sz="2999">
                <a:solidFill>
                  <a:srgbClr val="D9D9D9"/>
                </a:solidFill>
                <a:latin typeface="Montserrat"/>
              </a:rPr>
              <a:t>Follow up on all completed training courses to evaluate results.</a:t>
            </a:r>
          </a:p>
          <a:p>
            <a:pPr marL="647698" indent="-323849" lvl="1">
              <a:lnSpc>
                <a:spcPts val="4499"/>
              </a:lnSpc>
              <a:buFont typeface="Arial"/>
              <a:buChar char="•"/>
            </a:pPr>
            <a:r>
              <a:rPr lang="en-US" sz="2999">
                <a:solidFill>
                  <a:srgbClr val="D9D9D9"/>
                </a:solidFill>
                <a:latin typeface="Montserrat"/>
              </a:rPr>
              <a:t>Modification of training programs.</a:t>
            </a:r>
          </a:p>
          <a:p>
            <a:pPr marL="647698" indent="-323849" lvl="1">
              <a:lnSpc>
                <a:spcPts val="4499"/>
              </a:lnSpc>
              <a:buFont typeface="Arial"/>
              <a:buChar char="•"/>
            </a:pPr>
            <a:r>
              <a:rPr lang="en-US" sz="2999">
                <a:solidFill>
                  <a:srgbClr val="D9D9D9"/>
                </a:solidFill>
                <a:latin typeface="Montserrat"/>
              </a:rPr>
              <a:t>Create excellent training materials using a range of digital media.</a:t>
            </a:r>
          </a:p>
          <a:p>
            <a:pPr algn="l" marL="647698" indent="-323849" lvl="1">
              <a:lnSpc>
                <a:spcPts val="4499"/>
              </a:lnSpc>
              <a:buFont typeface="Arial"/>
              <a:buChar char="•"/>
            </a:pPr>
            <a:r>
              <a:rPr lang="en-US" sz="2999">
                <a:solidFill>
                  <a:srgbClr val="D9D9D9"/>
                </a:solidFill>
                <a:latin typeface="Montserrat"/>
              </a:rPr>
              <a:t> Training of managers and employees involved in development.</a:t>
            </a:r>
          </a:p>
        </p:txBody>
      </p:sp>
      <p:sp>
        <p:nvSpPr>
          <p:cNvPr name="TextBox 4" id="4"/>
          <p:cNvSpPr txBox="true"/>
          <p:nvPr/>
        </p:nvSpPr>
        <p:spPr>
          <a:xfrm rot="0">
            <a:off x="2099361" y="1028700"/>
            <a:ext cx="14084886" cy="1181100"/>
          </a:xfrm>
          <a:prstGeom prst="rect">
            <a:avLst/>
          </a:prstGeom>
        </p:spPr>
        <p:txBody>
          <a:bodyPr anchor="t" rtlCol="false" tIns="0" lIns="0" bIns="0" rIns="0">
            <a:spAutoFit/>
          </a:bodyPr>
          <a:lstStyle/>
          <a:p>
            <a:pPr marL="0" indent="0" lvl="0">
              <a:lnSpc>
                <a:spcPts val="9360"/>
              </a:lnSpc>
              <a:spcBef>
                <a:spcPct val="0"/>
              </a:spcBef>
            </a:pPr>
            <a:r>
              <a:rPr lang="en-US" sz="7800">
                <a:solidFill>
                  <a:srgbClr val="D9D9D9"/>
                </a:solidFill>
                <a:latin typeface="Montserrat"/>
              </a:rPr>
              <a:t>Training &amp; Development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46" r="0" b="7746"/>
          <a:stretch>
            <a:fillRect/>
          </a:stretch>
        </p:blipFill>
        <p:spPr>
          <a:xfrm>
            <a:off x="0" y="0"/>
            <a:ext cx="18288000" cy="10287000"/>
          </a:xfrm>
          <a:prstGeom prst="rect">
            <a:avLst/>
          </a:prstGeom>
        </p:spPr>
      </p:pic>
      <p:sp>
        <p:nvSpPr>
          <p:cNvPr name="TextBox 3" id="3"/>
          <p:cNvSpPr txBox="true"/>
          <p:nvPr/>
        </p:nvSpPr>
        <p:spPr>
          <a:xfrm rot="0">
            <a:off x="2643503" y="419100"/>
            <a:ext cx="5270895" cy="121920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D9D9D9"/>
                </a:solidFill>
                <a:latin typeface="Montserrat"/>
              </a:rPr>
              <a:t>Contents</a:t>
            </a:r>
          </a:p>
        </p:txBody>
      </p:sp>
      <p:sp>
        <p:nvSpPr>
          <p:cNvPr name="TextBox 4" id="4"/>
          <p:cNvSpPr txBox="true"/>
          <p:nvPr/>
        </p:nvSpPr>
        <p:spPr>
          <a:xfrm rot="0">
            <a:off x="2643503" y="2072351"/>
            <a:ext cx="8889343" cy="6297930"/>
          </a:xfrm>
          <a:prstGeom prst="rect">
            <a:avLst/>
          </a:prstGeom>
        </p:spPr>
        <p:txBody>
          <a:bodyPr anchor="t" rtlCol="false" tIns="0" lIns="0" bIns="0" rIns="0">
            <a:spAutoFit/>
          </a:bodyPr>
          <a:lstStyle/>
          <a:p>
            <a:pPr marL="906780" indent="-453390" lvl="1">
              <a:lnSpc>
                <a:spcPts val="8400"/>
              </a:lnSpc>
              <a:buFont typeface="Arial"/>
              <a:buChar char="•"/>
            </a:pPr>
            <a:r>
              <a:rPr lang="en-US" sz="4200">
                <a:solidFill>
                  <a:srgbClr val="FFFFFF"/>
                </a:solidFill>
                <a:latin typeface="Montserrat"/>
              </a:rPr>
              <a:t>Introduction</a:t>
            </a:r>
          </a:p>
          <a:p>
            <a:pPr marL="906780" indent="-453390" lvl="1">
              <a:lnSpc>
                <a:spcPts val="8400"/>
              </a:lnSpc>
              <a:buFont typeface="Arial"/>
              <a:buChar char="•"/>
            </a:pPr>
            <a:r>
              <a:rPr lang="en-US" sz="4200">
                <a:solidFill>
                  <a:srgbClr val="FFFFFF"/>
                </a:solidFill>
                <a:latin typeface="Montserrat"/>
              </a:rPr>
              <a:t>Our Motto, Mission, &amp; Vision </a:t>
            </a:r>
          </a:p>
          <a:p>
            <a:pPr marL="906780" indent="-453390" lvl="1">
              <a:lnSpc>
                <a:spcPts val="8400"/>
              </a:lnSpc>
              <a:buFont typeface="Arial"/>
              <a:buChar char="•"/>
            </a:pPr>
            <a:r>
              <a:rPr lang="en-US" sz="4200">
                <a:solidFill>
                  <a:srgbClr val="FFFFFF"/>
                </a:solidFill>
                <a:latin typeface="Montserrat"/>
              </a:rPr>
              <a:t>Our Staff</a:t>
            </a:r>
          </a:p>
          <a:p>
            <a:pPr marL="906780" indent="-453390" lvl="1">
              <a:lnSpc>
                <a:spcPts val="8400"/>
              </a:lnSpc>
              <a:buFont typeface="Arial"/>
              <a:buChar char="•"/>
            </a:pPr>
            <a:r>
              <a:rPr lang="en-US" sz="4200">
                <a:solidFill>
                  <a:srgbClr val="FFFFFF"/>
                </a:solidFill>
                <a:latin typeface="Montserrat"/>
              </a:rPr>
              <a:t>Our Services</a:t>
            </a:r>
          </a:p>
          <a:p>
            <a:pPr marL="906780" indent="-453390" lvl="1">
              <a:lnSpc>
                <a:spcPts val="8400"/>
              </a:lnSpc>
              <a:buFont typeface="Arial"/>
              <a:buChar char="•"/>
            </a:pPr>
            <a:r>
              <a:rPr lang="en-US" sz="4200">
                <a:solidFill>
                  <a:srgbClr val="FFFFFF"/>
                </a:solidFill>
                <a:latin typeface="Montserrat"/>
              </a:rPr>
              <a:t>Why Us</a:t>
            </a:r>
          </a:p>
          <a:p>
            <a:pPr algn="l" marL="906780" indent="-453390" lvl="1">
              <a:lnSpc>
                <a:spcPts val="8400"/>
              </a:lnSpc>
              <a:buFont typeface="Arial"/>
              <a:buChar char="•"/>
            </a:pPr>
            <a:r>
              <a:rPr lang="en-US" sz="4200">
                <a:solidFill>
                  <a:srgbClr val="FFFFFF"/>
                </a:solidFill>
                <a:latin typeface="Montserrat"/>
              </a:rPr>
              <a:t>Contant Us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984" r="1182" b="12984"/>
          <a:stretch>
            <a:fillRect/>
          </a:stretch>
        </p:blipFill>
        <p:spPr>
          <a:xfrm>
            <a:off x="0" y="0"/>
            <a:ext cx="18288000" cy="10287000"/>
          </a:xfrm>
          <a:prstGeom prst="rect">
            <a:avLst/>
          </a:prstGeom>
        </p:spPr>
      </p:pic>
      <p:sp>
        <p:nvSpPr>
          <p:cNvPr name="TextBox 3" id="3"/>
          <p:cNvSpPr txBox="true"/>
          <p:nvPr/>
        </p:nvSpPr>
        <p:spPr>
          <a:xfrm rot="0">
            <a:off x="2099361" y="1028700"/>
            <a:ext cx="14084886" cy="1181100"/>
          </a:xfrm>
          <a:prstGeom prst="rect">
            <a:avLst/>
          </a:prstGeom>
        </p:spPr>
        <p:txBody>
          <a:bodyPr anchor="t" rtlCol="false" tIns="0" lIns="0" bIns="0" rIns="0">
            <a:spAutoFit/>
          </a:bodyPr>
          <a:lstStyle/>
          <a:p>
            <a:pPr marL="0" indent="0" lvl="0">
              <a:lnSpc>
                <a:spcPts val="9360"/>
              </a:lnSpc>
              <a:spcBef>
                <a:spcPct val="0"/>
              </a:spcBef>
            </a:pPr>
            <a:r>
              <a:rPr lang="en-US" sz="7800">
                <a:solidFill>
                  <a:srgbClr val="D9D9D9"/>
                </a:solidFill>
                <a:latin typeface="Montserrat"/>
              </a:rPr>
              <a:t>Information Technology</a:t>
            </a:r>
          </a:p>
        </p:txBody>
      </p:sp>
      <p:sp>
        <p:nvSpPr>
          <p:cNvPr name="TextBox 4" id="4"/>
          <p:cNvSpPr txBox="true"/>
          <p:nvPr/>
        </p:nvSpPr>
        <p:spPr>
          <a:xfrm rot="0">
            <a:off x="2094970" y="3025140"/>
            <a:ext cx="14089277" cy="5937885"/>
          </a:xfrm>
          <a:prstGeom prst="rect">
            <a:avLst/>
          </a:prstGeom>
        </p:spPr>
        <p:txBody>
          <a:bodyPr anchor="t" rtlCol="false" tIns="0" lIns="0" bIns="0" rIns="0">
            <a:spAutoFit/>
          </a:bodyPr>
          <a:lstStyle/>
          <a:p>
            <a:pPr>
              <a:lnSpc>
                <a:spcPts val="4349"/>
              </a:lnSpc>
            </a:pPr>
            <a:r>
              <a:rPr lang="en-US" sz="2899">
                <a:solidFill>
                  <a:srgbClr val="D9D9D9"/>
                </a:solidFill>
                <a:latin typeface="Montserrat"/>
              </a:rPr>
              <a:t>As consultants in the IT industry, we design, develop, support and manage computer based systems for organizations. Our IT services include:</a:t>
            </a:r>
          </a:p>
          <a:p>
            <a:pPr marL="626109" indent="-313054" lvl="1">
              <a:lnSpc>
                <a:spcPts val="4349"/>
              </a:lnSpc>
              <a:buFont typeface="Arial"/>
              <a:buChar char="•"/>
            </a:pPr>
            <a:r>
              <a:rPr lang="en-US" sz="2899">
                <a:solidFill>
                  <a:srgbClr val="D9D9D9"/>
                </a:solidFill>
                <a:latin typeface="Montserrat"/>
              </a:rPr>
              <a:t>Business and Process Automation.</a:t>
            </a:r>
          </a:p>
          <a:p>
            <a:pPr marL="626109" indent="-313054" lvl="1">
              <a:lnSpc>
                <a:spcPts val="4349"/>
              </a:lnSpc>
              <a:buFont typeface="Arial"/>
              <a:buChar char="•"/>
            </a:pPr>
            <a:r>
              <a:rPr lang="en-US" sz="2899">
                <a:solidFill>
                  <a:srgbClr val="D9D9D9"/>
                </a:solidFill>
                <a:latin typeface="Montserrat"/>
              </a:rPr>
              <a:t>Server and System Maintenance.</a:t>
            </a:r>
          </a:p>
          <a:p>
            <a:pPr marL="626109" indent="-313054" lvl="1">
              <a:lnSpc>
                <a:spcPts val="4349"/>
              </a:lnSpc>
              <a:buFont typeface="Arial"/>
              <a:buChar char="•"/>
            </a:pPr>
            <a:r>
              <a:rPr lang="en-US" sz="2899">
                <a:solidFill>
                  <a:srgbClr val="D9D9D9"/>
                </a:solidFill>
                <a:latin typeface="Montserrat"/>
              </a:rPr>
              <a:t>Data Back-Up and Recovery.</a:t>
            </a:r>
          </a:p>
          <a:p>
            <a:pPr marL="626109" indent="-313054" lvl="1">
              <a:lnSpc>
                <a:spcPts val="4349"/>
              </a:lnSpc>
              <a:buFont typeface="Arial"/>
              <a:buChar char="•"/>
            </a:pPr>
            <a:r>
              <a:rPr lang="en-US" sz="2899">
                <a:solidFill>
                  <a:srgbClr val="D9D9D9"/>
                </a:solidFill>
                <a:latin typeface="Montserrat"/>
              </a:rPr>
              <a:t>Custom Software Development.</a:t>
            </a:r>
          </a:p>
          <a:p>
            <a:pPr marL="626109" indent="-313054" lvl="1">
              <a:lnSpc>
                <a:spcPts val="4349"/>
              </a:lnSpc>
              <a:buFont typeface="Arial"/>
              <a:buChar char="•"/>
            </a:pPr>
            <a:r>
              <a:rPr lang="en-US" sz="2899">
                <a:solidFill>
                  <a:srgbClr val="D9D9D9"/>
                </a:solidFill>
                <a:latin typeface="Montserrat"/>
              </a:rPr>
              <a:t>IT Support and Networking.</a:t>
            </a:r>
          </a:p>
          <a:p>
            <a:pPr marL="626109" indent="-313054" lvl="1">
              <a:lnSpc>
                <a:spcPts val="4349"/>
              </a:lnSpc>
              <a:buFont typeface="Arial"/>
              <a:buChar char="•"/>
            </a:pPr>
            <a:r>
              <a:rPr lang="en-US" sz="2899">
                <a:solidFill>
                  <a:srgbClr val="D9D9D9"/>
                </a:solidFill>
                <a:latin typeface="Montserrat"/>
              </a:rPr>
              <a:t>Operating System Installation and Maintenance.</a:t>
            </a:r>
          </a:p>
          <a:p>
            <a:pPr marL="626109" indent="-313054" lvl="1">
              <a:lnSpc>
                <a:spcPts val="4349"/>
              </a:lnSpc>
              <a:buFont typeface="Arial"/>
              <a:buChar char="•"/>
            </a:pPr>
            <a:r>
              <a:rPr lang="en-US" sz="2899">
                <a:solidFill>
                  <a:srgbClr val="D9D9D9"/>
                </a:solidFill>
                <a:latin typeface="Montserrat"/>
              </a:rPr>
              <a:t>Data &amp; Business Analytics.</a:t>
            </a:r>
          </a:p>
          <a:p>
            <a:pPr marL="626109" indent="-313054" lvl="1">
              <a:lnSpc>
                <a:spcPts val="4349"/>
              </a:lnSpc>
              <a:buFont typeface="Arial"/>
              <a:buChar char="•"/>
            </a:pPr>
            <a:r>
              <a:rPr lang="en-US" sz="2899">
                <a:solidFill>
                  <a:srgbClr val="D9D9D9"/>
                </a:solidFill>
                <a:latin typeface="Montserrat"/>
              </a:rPr>
              <a:t>Artificial Intelligence &amp; Machine Learning</a:t>
            </a:r>
          </a:p>
          <a:p>
            <a:pPr algn="l" marL="626109" indent="-313054" lvl="1">
              <a:lnSpc>
                <a:spcPts val="4349"/>
              </a:lnSpc>
              <a:buFont typeface="Arial"/>
              <a:buChar char="•"/>
            </a:pPr>
            <a:r>
              <a:rPr lang="en-US" sz="2899">
                <a:solidFill>
                  <a:srgbClr val="D9D9D9"/>
                </a:solidFill>
                <a:latin typeface="Montserrat"/>
              </a:rPr>
              <a:t>Content Management  &amp; Delivery</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2099361" y="1546440"/>
            <a:ext cx="14084886" cy="1181100"/>
          </a:xfrm>
          <a:prstGeom prst="rect">
            <a:avLst/>
          </a:prstGeom>
        </p:spPr>
        <p:txBody>
          <a:bodyPr anchor="t" rtlCol="false" tIns="0" lIns="0" bIns="0" rIns="0">
            <a:spAutoFit/>
          </a:bodyPr>
          <a:lstStyle/>
          <a:p>
            <a:pPr marL="0" indent="0" lvl="0">
              <a:lnSpc>
                <a:spcPts val="9360"/>
              </a:lnSpc>
              <a:spcBef>
                <a:spcPct val="0"/>
              </a:spcBef>
            </a:pPr>
            <a:r>
              <a:rPr lang="en-US" sz="7800">
                <a:solidFill>
                  <a:srgbClr val="D9D9D9"/>
                </a:solidFill>
                <a:latin typeface="Montserrat"/>
              </a:rPr>
              <a:t>Research &amp; Development</a:t>
            </a:r>
          </a:p>
        </p:txBody>
      </p:sp>
      <p:sp>
        <p:nvSpPr>
          <p:cNvPr name="TextBox 4" id="4"/>
          <p:cNvSpPr txBox="true"/>
          <p:nvPr/>
        </p:nvSpPr>
        <p:spPr>
          <a:xfrm rot="0">
            <a:off x="2094970" y="3206919"/>
            <a:ext cx="14089277" cy="5206365"/>
          </a:xfrm>
          <a:prstGeom prst="rect">
            <a:avLst/>
          </a:prstGeom>
        </p:spPr>
        <p:txBody>
          <a:bodyPr anchor="t" rtlCol="false" tIns="0" lIns="0" bIns="0" rIns="0">
            <a:spAutoFit/>
          </a:bodyPr>
          <a:lstStyle/>
          <a:p>
            <a:pPr>
              <a:lnSpc>
                <a:spcPts val="4649"/>
              </a:lnSpc>
            </a:pPr>
            <a:r>
              <a:rPr lang="en-US" sz="3099">
                <a:solidFill>
                  <a:srgbClr val="D9D9D9"/>
                </a:solidFill>
                <a:latin typeface="Montserrat"/>
              </a:rPr>
              <a:t>We help improve your business' products and services by integrating our state-of-the-art R &amp; D services. Our services include:</a:t>
            </a:r>
          </a:p>
          <a:p>
            <a:pPr marL="669288" indent="-334644" lvl="1">
              <a:lnSpc>
                <a:spcPts val="4649"/>
              </a:lnSpc>
              <a:buFont typeface="Arial"/>
              <a:buChar char="•"/>
            </a:pPr>
            <a:r>
              <a:rPr lang="en-US" sz="3099">
                <a:solidFill>
                  <a:srgbClr val="D9D9D9"/>
                </a:solidFill>
                <a:latin typeface="Montserrat"/>
              </a:rPr>
              <a:t>Basic Research (Development of new products &amp; services)</a:t>
            </a:r>
          </a:p>
          <a:p>
            <a:pPr marL="669288" indent="-334644" lvl="1">
              <a:lnSpc>
                <a:spcPts val="4649"/>
              </a:lnSpc>
              <a:buFont typeface="Arial"/>
              <a:buChar char="•"/>
            </a:pPr>
            <a:r>
              <a:rPr lang="en-US" sz="3099">
                <a:solidFill>
                  <a:srgbClr val="D9D9D9"/>
                </a:solidFill>
                <a:latin typeface="Montserrat"/>
              </a:rPr>
              <a:t>Applied Research(Improving existing products &amp; services)</a:t>
            </a:r>
          </a:p>
          <a:p>
            <a:pPr marL="669288" indent="-334644" lvl="1">
              <a:lnSpc>
                <a:spcPts val="4649"/>
              </a:lnSpc>
              <a:buFont typeface="Arial"/>
              <a:buChar char="•"/>
            </a:pPr>
            <a:r>
              <a:rPr lang="en-US" sz="3099">
                <a:solidFill>
                  <a:srgbClr val="D9D9D9"/>
                </a:solidFill>
                <a:latin typeface="Montserrat"/>
              </a:rPr>
              <a:t>Market Research</a:t>
            </a:r>
          </a:p>
          <a:p>
            <a:pPr marL="669288" indent="-334644" lvl="1">
              <a:lnSpc>
                <a:spcPts val="4649"/>
              </a:lnSpc>
              <a:buFont typeface="Arial"/>
              <a:buChar char="•"/>
            </a:pPr>
            <a:r>
              <a:rPr lang="en-US" sz="3099">
                <a:solidFill>
                  <a:srgbClr val="D9D9D9"/>
                </a:solidFill>
                <a:latin typeface="Montserrat"/>
              </a:rPr>
              <a:t>Technological Research</a:t>
            </a:r>
          </a:p>
          <a:p>
            <a:pPr marL="669288" indent="-334644" lvl="1">
              <a:lnSpc>
                <a:spcPts val="4649"/>
              </a:lnSpc>
              <a:buFont typeface="Arial"/>
              <a:buChar char="•"/>
            </a:pPr>
            <a:r>
              <a:rPr lang="en-US" sz="3099">
                <a:solidFill>
                  <a:srgbClr val="D9D9D9"/>
                </a:solidFill>
                <a:latin typeface="Montserrat"/>
              </a:rPr>
              <a:t>Rapid prototyping (Proof of Concept )</a:t>
            </a:r>
          </a:p>
          <a:p>
            <a:pPr marL="669288" indent="-334644" lvl="1">
              <a:lnSpc>
                <a:spcPts val="4649"/>
              </a:lnSpc>
              <a:buFont typeface="Arial"/>
              <a:buChar char="•"/>
            </a:pPr>
            <a:r>
              <a:rPr lang="en-US" sz="3099">
                <a:solidFill>
                  <a:srgbClr val="D9D9D9"/>
                </a:solidFill>
                <a:latin typeface="Montserrat"/>
              </a:rPr>
              <a:t>Social Research (Surveys, interviews, and field research)</a:t>
            </a:r>
          </a:p>
          <a:p>
            <a:pPr algn="l" marL="669288" indent="-334644" lvl="1">
              <a:lnSpc>
                <a:spcPts val="4649"/>
              </a:lnSpc>
              <a:spcBef>
                <a:spcPct val="0"/>
              </a:spcBef>
              <a:buFont typeface="Arial"/>
              <a:buChar char="•"/>
            </a:pPr>
            <a:r>
              <a:rPr lang="en-US" sz="3099">
                <a:solidFill>
                  <a:srgbClr val="D9D9D9"/>
                </a:solidFill>
                <a:latin typeface="Montserrat"/>
              </a:rPr>
              <a:t>Business Research</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16666" t="0" r="16666" b="0"/>
            <a:stretch>
              <a:fillRect/>
            </a:stretch>
          </p:blipFill>
          <p:spPr>
            <a:xfrm>
              <a:off x="0" y="0"/>
              <a:ext cx="12192000" cy="13716000"/>
            </a:xfrm>
            <a:prstGeom prst="rect">
              <a:avLst/>
            </a:prstGeom>
          </p:spPr>
        </p:pic>
      </p:grpSp>
      <p:pic>
        <p:nvPicPr>
          <p:cNvPr name="Picture 4" id="4"/>
          <p:cNvPicPr>
            <a:picLocks noChangeAspect="true"/>
          </p:cNvPicPr>
          <p:nvPr/>
        </p:nvPicPr>
        <p:blipFill>
          <a:blip r:embed="rId3"/>
          <a:srcRect l="24916" t="0" r="8342" b="0"/>
          <a:stretch>
            <a:fillRect/>
          </a:stretch>
        </p:blipFill>
        <p:spPr>
          <a:xfrm flipH="false" flipV="false" rot="0">
            <a:off x="9144000" y="0"/>
            <a:ext cx="9144000" cy="10287000"/>
          </a:xfrm>
          <a:prstGeom prst="rect">
            <a:avLst/>
          </a:prstGeom>
        </p:spPr>
      </p:pic>
      <p:sp>
        <p:nvSpPr>
          <p:cNvPr name="TextBox 5" id="5"/>
          <p:cNvSpPr txBox="true"/>
          <p:nvPr/>
        </p:nvSpPr>
        <p:spPr>
          <a:xfrm rot="0">
            <a:off x="10662601" y="3491259"/>
            <a:ext cx="5532090" cy="2975420"/>
          </a:xfrm>
          <a:prstGeom prst="rect">
            <a:avLst/>
          </a:prstGeom>
        </p:spPr>
        <p:txBody>
          <a:bodyPr anchor="t" rtlCol="false" tIns="0" lIns="0" bIns="0" rIns="0">
            <a:spAutoFit/>
          </a:bodyPr>
          <a:lstStyle/>
          <a:p>
            <a:pPr marL="681160" indent="-340580" lvl="1">
              <a:lnSpc>
                <a:spcPts val="4732"/>
              </a:lnSpc>
              <a:buFont typeface="Arial"/>
              <a:buChar char="•"/>
            </a:pPr>
            <a:r>
              <a:rPr lang="en-US" sz="3154">
                <a:solidFill>
                  <a:srgbClr val="D9D9D9"/>
                </a:solidFill>
                <a:latin typeface="Montserrat"/>
              </a:rPr>
              <a:t>Real Estate</a:t>
            </a:r>
          </a:p>
          <a:p>
            <a:pPr marL="681160" indent="-340580" lvl="1">
              <a:lnSpc>
                <a:spcPts val="4732"/>
              </a:lnSpc>
              <a:buFont typeface="Arial"/>
              <a:buChar char="•"/>
            </a:pPr>
            <a:r>
              <a:rPr lang="en-US" sz="3154">
                <a:solidFill>
                  <a:srgbClr val="D9D9D9"/>
                </a:solidFill>
                <a:latin typeface="Montserrat"/>
              </a:rPr>
              <a:t>Clean Energy</a:t>
            </a:r>
          </a:p>
          <a:p>
            <a:pPr marL="681160" indent="-340580" lvl="1">
              <a:lnSpc>
                <a:spcPts val="4732"/>
              </a:lnSpc>
              <a:buFont typeface="Arial"/>
              <a:buChar char="•"/>
            </a:pPr>
            <a:r>
              <a:rPr lang="en-US" sz="3154">
                <a:solidFill>
                  <a:srgbClr val="D9D9D9"/>
                </a:solidFill>
                <a:latin typeface="Montserrat"/>
              </a:rPr>
              <a:t>Agriculture</a:t>
            </a:r>
          </a:p>
          <a:p>
            <a:pPr marL="681160" indent="-340580" lvl="1">
              <a:lnSpc>
                <a:spcPts val="4732"/>
              </a:lnSpc>
              <a:buFont typeface="Arial"/>
              <a:buChar char="•"/>
            </a:pPr>
            <a:r>
              <a:rPr lang="en-US" sz="3154">
                <a:solidFill>
                  <a:srgbClr val="D9D9D9"/>
                </a:solidFill>
                <a:latin typeface="Montserrat"/>
              </a:rPr>
              <a:t>Information Technology</a:t>
            </a:r>
          </a:p>
          <a:p>
            <a:pPr algn="l" marL="681160" indent="-340580" lvl="1">
              <a:lnSpc>
                <a:spcPts val="4732"/>
              </a:lnSpc>
              <a:buFont typeface="Arial"/>
              <a:buChar char="•"/>
            </a:pPr>
            <a:r>
              <a:rPr lang="en-US" sz="3154">
                <a:solidFill>
                  <a:srgbClr val="D9D9D9"/>
                </a:solidFill>
                <a:latin typeface="Montserrat"/>
              </a:rPr>
              <a:t>Finance</a:t>
            </a:r>
          </a:p>
        </p:txBody>
      </p:sp>
      <p:sp>
        <p:nvSpPr>
          <p:cNvPr name="TextBox 6" id="6"/>
          <p:cNvSpPr txBox="true"/>
          <p:nvPr/>
        </p:nvSpPr>
        <p:spPr>
          <a:xfrm rot="0">
            <a:off x="10662601" y="772049"/>
            <a:ext cx="5532090" cy="1095375"/>
          </a:xfrm>
          <a:prstGeom prst="rect">
            <a:avLst/>
          </a:prstGeom>
        </p:spPr>
        <p:txBody>
          <a:bodyPr anchor="t" rtlCol="false" tIns="0" lIns="0" bIns="0" rIns="0">
            <a:spAutoFit/>
          </a:bodyPr>
          <a:lstStyle/>
          <a:p>
            <a:pPr algn="l" marL="0" indent="0" lvl="0">
              <a:lnSpc>
                <a:spcPts val="8640"/>
              </a:lnSpc>
              <a:spcBef>
                <a:spcPct val="0"/>
              </a:spcBef>
            </a:pPr>
            <a:r>
              <a:rPr lang="en-US" sz="7200">
                <a:solidFill>
                  <a:srgbClr val="D9D9D9"/>
                </a:solidFill>
                <a:latin typeface="Montserrat"/>
              </a:rPr>
              <a:t>Our Sectors</a:t>
            </a:r>
          </a:p>
        </p:txBody>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1028700" y="2493645"/>
            <a:ext cx="16230600" cy="6347461"/>
          </a:xfrm>
          <a:prstGeom prst="rect">
            <a:avLst/>
          </a:prstGeom>
        </p:spPr>
        <p:txBody>
          <a:bodyPr anchor="t" rtlCol="false" tIns="0" lIns="0" bIns="0" rIns="0">
            <a:spAutoFit/>
          </a:bodyPr>
          <a:lstStyle/>
          <a:p>
            <a:pPr>
              <a:lnSpc>
                <a:spcPts val="5099"/>
              </a:lnSpc>
            </a:pPr>
            <a:r>
              <a:rPr lang="en-US" sz="3399">
                <a:solidFill>
                  <a:srgbClr val="D9D9D9"/>
                </a:solidFill>
                <a:latin typeface="Montserrat"/>
              </a:rPr>
              <a:t>Novel Business Consultants (NBC) was founded 11 years a go by two co-founders. The company was incorporated in 2011 and is now registered as NBC Limited Liability Partnership (LLP). The company operates as a partnership managed by the two co-founders.  Mr. Kenneth Kibugi Kinuthia is the Lead Consultant and Mrs. Anne Waiyego is the Managing Partner. The Company offers several consultancy services such as Project Management, Financial Services, Business  Advisory, Human Resource, Business Advisory, Training and Development, Information Technology, and Research &amp; Development</a:t>
            </a:r>
          </a:p>
          <a:p>
            <a:pPr algn="l" marL="0" indent="0" lvl="0">
              <a:lnSpc>
                <a:spcPts val="5099"/>
              </a:lnSpc>
              <a:spcBef>
                <a:spcPct val="0"/>
              </a:spcBef>
            </a:pPr>
          </a:p>
        </p:txBody>
      </p:sp>
      <p:sp>
        <p:nvSpPr>
          <p:cNvPr name="TextBox 4" id="4"/>
          <p:cNvSpPr txBox="true"/>
          <p:nvPr/>
        </p:nvSpPr>
        <p:spPr>
          <a:xfrm rot="0">
            <a:off x="1028700" y="41910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8242"/>
            <a:ext cx="9372097" cy="10228758"/>
            <a:chOff x="0" y="0"/>
            <a:chExt cx="12496130" cy="13638345"/>
          </a:xfrm>
        </p:grpSpPr>
        <p:pic>
          <p:nvPicPr>
            <p:cNvPr name="Picture 3" id="3"/>
            <p:cNvPicPr>
              <a:picLocks noChangeAspect="true"/>
            </p:cNvPicPr>
            <p:nvPr/>
          </p:nvPicPr>
          <p:blipFill>
            <a:blip r:embed="rId2"/>
            <a:srcRect l="15010" t="0" r="23829" b="0"/>
            <a:stretch>
              <a:fillRect/>
            </a:stretch>
          </p:blipFill>
          <p:spPr>
            <a:xfrm>
              <a:off x="0" y="0"/>
              <a:ext cx="12496130" cy="13638345"/>
            </a:xfrm>
            <a:prstGeom prst="rect">
              <a:avLst/>
            </a:prstGeom>
          </p:spPr>
        </p:pic>
      </p:grpSp>
      <p:pic>
        <p:nvPicPr>
          <p:cNvPr name="Picture 4" id="4"/>
          <p:cNvPicPr>
            <a:picLocks noChangeAspect="true"/>
          </p:cNvPicPr>
          <p:nvPr/>
        </p:nvPicPr>
        <p:blipFill>
          <a:blip r:embed="rId3"/>
          <a:srcRect l="14479" t="0" r="27721" b="0"/>
          <a:stretch>
            <a:fillRect/>
          </a:stretch>
        </p:blipFill>
        <p:spPr>
          <a:xfrm flipH="false" flipV="false" rot="0">
            <a:off x="9372097" y="0"/>
            <a:ext cx="8915903" cy="10287000"/>
          </a:xfrm>
          <a:prstGeom prst="rect">
            <a:avLst/>
          </a:prstGeom>
        </p:spPr>
      </p:pic>
      <p:sp>
        <p:nvSpPr>
          <p:cNvPr name="TextBox 5" id="5"/>
          <p:cNvSpPr txBox="true"/>
          <p:nvPr/>
        </p:nvSpPr>
        <p:spPr>
          <a:xfrm rot="0">
            <a:off x="10851880" y="5067846"/>
            <a:ext cx="5532090" cy="1321881"/>
          </a:xfrm>
          <a:prstGeom prst="rect">
            <a:avLst/>
          </a:prstGeom>
        </p:spPr>
        <p:txBody>
          <a:bodyPr anchor="t" rtlCol="false" tIns="0" lIns="0" bIns="0" rIns="0">
            <a:spAutoFit/>
          </a:bodyPr>
          <a:lstStyle/>
          <a:p>
            <a:pPr algn="l" marL="0" indent="0" lvl="0">
              <a:lnSpc>
                <a:spcPts val="5332"/>
              </a:lnSpc>
              <a:spcBef>
                <a:spcPct val="0"/>
              </a:spcBef>
            </a:pPr>
            <a:r>
              <a:rPr lang="en-US" sz="3554">
                <a:solidFill>
                  <a:srgbClr val="000000"/>
                </a:solidFill>
                <a:latin typeface="Montserrat"/>
              </a:rPr>
              <a:t>The Numero Uno of  the Consultancy industry.</a:t>
            </a:r>
          </a:p>
        </p:txBody>
      </p:sp>
      <p:sp>
        <p:nvSpPr>
          <p:cNvPr name="TextBox 6" id="6"/>
          <p:cNvSpPr txBox="true"/>
          <p:nvPr/>
        </p:nvSpPr>
        <p:spPr>
          <a:xfrm rot="0">
            <a:off x="10851880" y="1986089"/>
            <a:ext cx="5532090" cy="121920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Montserrat"/>
              </a:rPr>
              <a:t>Our Motto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857041" y="1996452"/>
            <a:ext cx="7433482" cy="6294095"/>
            <a:chOff x="0" y="0"/>
            <a:chExt cx="9911310" cy="8392127"/>
          </a:xfrm>
        </p:grpSpPr>
        <p:pic>
          <p:nvPicPr>
            <p:cNvPr name="Picture 3" id="3"/>
            <p:cNvPicPr>
              <a:picLocks noChangeAspect="true"/>
            </p:cNvPicPr>
            <p:nvPr/>
          </p:nvPicPr>
          <p:blipFill>
            <a:blip r:embed="rId2"/>
            <a:srcRect l="26987" t="0" r="26987" b="0"/>
            <a:stretch>
              <a:fillRect/>
            </a:stretch>
          </p:blipFill>
          <p:spPr>
            <a:xfrm>
              <a:off x="0" y="0"/>
              <a:ext cx="9911310" cy="8392127"/>
            </a:xfrm>
            <a:prstGeom prst="rect">
              <a:avLst/>
            </a:prstGeom>
          </p:spPr>
        </p:pic>
      </p:grpSp>
      <p:pic>
        <p:nvPicPr>
          <p:cNvPr name="Picture 4" id="4"/>
          <p:cNvPicPr>
            <a:picLocks noChangeAspect="true"/>
          </p:cNvPicPr>
          <p:nvPr/>
        </p:nvPicPr>
        <p:blipFill>
          <a:blip r:embed="rId3"/>
          <a:srcRect l="7177" t="0" r="31519" b="0"/>
          <a:stretch>
            <a:fillRect/>
          </a:stretch>
        </p:blipFill>
        <p:spPr>
          <a:xfrm flipH="false" flipV="false" rot="0">
            <a:off x="0" y="60948"/>
            <a:ext cx="9400478" cy="10226052"/>
          </a:xfrm>
          <a:prstGeom prst="rect">
            <a:avLst/>
          </a:prstGeom>
        </p:spPr>
      </p:pic>
      <p:pic>
        <p:nvPicPr>
          <p:cNvPr name="Picture 5" id="5"/>
          <p:cNvPicPr>
            <a:picLocks noChangeAspect="true"/>
          </p:cNvPicPr>
          <p:nvPr/>
        </p:nvPicPr>
        <p:blipFill>
          <a:blip r:embed="rId4"/>
          <a:srcRect l="9395" t="0" r="32591" b="0"/>
          <a:stretch>
            <a:fillRect/>
          </a:stretch>
        </p:blipFill>
        <p:spPr>
          <a:xfrm flipH="false" flipV="false" rot="0">
            <a:off x="9400478" y="60948"/>
            <a:ext cx="8887522" cy="10226052"/>
          </a:xfrm>
          <a:prstGeom prst="rect">
            <a:avLst/>
          </a:prstGeom>
        </p:spPr>
      </p:pic>
      <p:sp>
        <p:nvSpPr>
          <p:cNvPr name="TextBox 6" id="6"/>
          <p:cNvSpPr txBox="true"/>
          <p:nvPr/>
        </p:nvSpPr>
        <p:spPr>
          <a:xfrm rot="0">
            <a:off x="1934194" y="1996452"/>
            <a:ext cx="5532090" cy="971550"/>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000000"/>
                </a:solidFill>
                <a:latin typeface="Montserrat"/>
              </a:rPr>
              <a:t>Our Mission</a:t>
            </a:r>
          </a:p>
        </p:txBody>
      </p:sp>
      <p:sp>
        <p:nvSpPr>
          <p:cNvPr name="TextBox 7" id="7"/>
          <p:cNvSpPr txBox="true"/>
          <p:nvPr/>
        </p:nvSpPr>
        <p:spPr>
          <a:xfrm rot="0">
            <a:off x="1303699" y="4442177"/>
            <a:ext cx="6162586" cy="4127946"/>
          </a:xfrm>
          <a:prstGeom prst="rect">
            <a:avLst/>
          </a:prstGeom>
        </p:spPr>
        <p:txBody>
          <a:bodyPr anchor="t" rtlCol="false" tIns="0" lIns="0" bIns="0" rIns="0">
            <a:spAutoFit/>
          </a:bodyPr>
          <a:lstStyle/>
          <a:p>
            <a:pPr algn="l" marL="0" indent="0" lvl="0">
              <a:lnSpc>
                <a:spcPts val="5482"/>
              </a:lnSpc>
              <a:spcBef>
                <a:spcPct val="0"/>
              </a:spcBef>
            </a:pPr>
            <a:r>
              <a:rPr lang="en-US" sz="3654">
                <a:solidFill>
                  <a:srgbClr val="000000"/>
                </a:solidFill>
                <a:latin typeface="Montserrat"/>
              </a:rPr>
              <a:t>To offer the most reliable business consultancy services to accelerate and promote business and economic growth in Africa.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25" r="0" b="7825"/>
          <a:stretch>
            <a:fillRect/>
          </a:stretch>
        </p:blipFill>
        <p:spPr>
          <a:xfrm>
            <a:off x="0" y="0"/>
            <a:ext cx="18288000" cy="10287000"/>
          </a:xfrm>
          <a:prstGeom prst="rect">
            <a:avLst/>
          </a:prstGeom>
        </p:spPr>
      </p:pic>
      <p:sp>
        <p:nvSpPr>
          <p:cNvPr name="TextBox 3" id="3"/>
          <p:cNvSpPr txBox="true"/>
          <p:nvPr/>
        </p:nvSpPr>
        <p:spPr>
          <a:xfrm rot="0">
            <a:off x="1804351" y="2044916"/>
            <a:ext cx="9881840" cy="1266825"/>
          </a:xfrm>
          <a:prstGeom prst="rect">
            <a:avLst/>
          </a:prstGeom>
        </p:spPr>
        <p:txBody>
          <a:bodyPr anchor="t" rtlCol="false" tIns="0" lIns="0" bIns="0" rIns="0">
            <a:spAutoFit/>
          </a:bodyPr>
          <a:lstStyle/>
          <a:p>
            <a:pPr algn="l" marL="0" indent="0" lvl="0">
              <a:lnSpc>
                <a:spcPts val="10079"/>
              </a:lnSpc>
              <a:spcBef>
                <a:spcPct val="0"/>
              </a:spcBef>
            </a:pPr>
            <a:r>
              <a:rPr lang="en-US" sz="8399">
                <a:solidFill>
                  <a:srgbClr val="D9D9D9"/>
                </a:solidFill>
                <a:latin typeface="Montserrat"/>
              </a:rPr>
              <a:t>Company Vision</a:t>
            </a:r>
          </a:p>
        </p:txBody>
      </p:sp>
      <p:sp>
        <p:nvSpPr>
          <p:cNvPr name="TextBox 4" id="4"/>
          <p:cNvSpPr txBox="true"/>
          <p:nvPr/>
        </p:nvSpPr>
        <p:spPr>
          <a:xfrm rot="0">
            <a:off x="1613851" y="5029200"/>
            <a:ext cx="12454759" cy="1485261"/>
          </a:xfrm>
          <a:prstGeom prst="rect">
            <a:avLst/>
          </a:prstGeom>
        </p:spPr>
        <p:txBody>
          <a:bodyPr anchor="t" rtlCol="false" tIns="0" lIns="0" bIns="0" rIns="0">
            <a:spAutoFit/>
          </a:bodyPr>
          <a:lstStyle/>
          <a:p>
            <a:pPr algn="l" marL="0" indent="0" lvl="0">
              <a:lnSpc>
                <a:spcPts val="6025"/>
              </a:lnSpc>
              <a:spcBef>
                <a:spcPct val="0"/>
              </a:spcBef>
            </a:pPr>
            <a:r>
              <a:rPr lang="en-US" sz="4016">
                <a:solidFill>
                  <a:srgbClr val="D9D9D9"/>
                </a:solidFill>
                <a:latin typeface="Montserrat"/>
              </a:rPr>
              <a:t>To be the leading business consultancy company  in the country and Africa.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5747" r="0" b="9336"/>
          <a:stretch>
            <a:fillRect/>
          </a:stretch>
        </p:blipFill>
        <p:spPr>
          <a:xfrm>
            <a:off x="0" y="0"/>
            <a:ext cx="18288000" cy="10287000"/>
          </a:xfrm>
          <a:prstGeom prst="rect">
            <a:avLst/>
          </a:prstGeom>
        </p:spPr>
      </p:pic>
      <p:sp>
        <p:nvSpPr>
          <p:cNvPr name="TextBox 3" id="3"/>
          <p:cNvSpPr txBox="true"/>
          <p:nvPr/>
        </p:nvSpPr>
        <p:spPr>
          <a:xfrm rot="0">
            <a:off x="2099361" y="154644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D9D9D9"/>
                </a:solidFill>
                <a:latin typeface="Montserrat"/>
              </a:rPr>
              <a:t>Core Values</a:t>
            </a:r>
          </a:p>
        </p:txBody>
      </p:sp>
      <p:sp>
        <p:nvSpPr>
          <p:cNvPr name="TextBox 4" id="4"/>
          <p:cNvSpPr txBox="true"/>
          <p:nvPr/>
        </p:nvSpPr>
        <p:spPr>
          <a:xfrm rot="0">
            <a:off x="2099361" y="3299458"/>
            <a:ext cx="14089277" cy="5958842"/>
          </a:xfrm>
          <a:prstGeom prst="rect">
            <a:avLst/>
          </a:prstGeom>
        </p:spPr>
        <p:txBody>
          <a:bodyPr anchor="t" rtlCol="false" tIns="0" lIns="0" bIns="0" rIns="0">
            <a:spAutoFit/>
          </a:bodyPr>
          <a:lstStyle/>
          <a:p>
            <a:pPr marL="993130" indent="-496565" lvl="1">
              <a:lnSpc>
                <a:spcPts val="6899"/>
              </a:lnSpc>
              <a:buFont typeface="Arial"/>
              <a:buChar char="•"/>
            </a:pPr>
            <a:r>
              <a:rPr lang="en-US" sz="4599">
                <a:solidFill>
                  <a:srgbClr val="D9D9D9"/>
                </a:solidFill>
                <a:latin typeface="Montserrat"/>
              </a:rPr>
              <a:t>Qualified Experts in our Sectors</a:t>
            </a:r>
          </a:p>
          <a:p>
            <a:pPr marL="993130" indent="-496565" lvl="1">
              <a:lnSpc>
                <a:spcPts val="6899"/>
              </a:lnSpc>
              <a:buFont typeface="Arial"/>
              <a:buChar char="•"/>
            </a:pPr>
            <a:r>
              <a:rPr lang="en-US" sz="4599">
                <a:solidFill>
                  <a:srgbClr val="D9D9D9"/>
                </a:solidFill>
                <a:latin typeface="Montserrat"/>
              </a:rPr>
              <a:t>Complete Honesty</a:t>
            </a:r>
          </a:p>
          <a:p>
            <a:pPr marL="928361" indent="-464181" lvl="1">
              <a:lnSpc>
                <a:spcPts val="6449"/>
              </a:lnSpc>
              <a:buFont typeface="Arial"/>
              <a:buChar char="•"/>
            </a:pPr>
            <a:r>
              <a:rPr lang="en-US" sz="4299">
                <a:solidFill>
                  <a:srgbClr val="D9D9D9"/>
                </a:solidFill>
                <a:latin typeface="Montserrat"/>
              </a:rPr>
              <a:t>Reliability</a:t>
            </a:r>
          </a:p>
          <a:p>
            <a:pPr marL="993130" indent="-496565" lvl="1">
              <a:lnSpc>
                <a:spcPts val="6899"/>
              </a:lnSpc>
              <a:buFont typeface="Arial"/>
              <a:buChar char="•"/>
            </a:pPr>
            <a:r>
              <a:rPr lang="en-US" sz="4599">
                <a:solidFill>
                  <a:srgbClr val="D9D9D9"/>
                </a:solidFill>
                <a:latin typeface="Montserrat"/>
              </a:rPr>
              <a:t>Consistent Development</a:t>
            </a:r>
          </a:p>
          <a:p>
            <a:pPr marL="993130" indent="-496565" lvl="1">
              <a:lnSpc>
                <a:spcPts val="6899"/>
              </a:lnSpc>
              <a:buFont typeface="Arial"/>
              <a:buChar char="•"/>
            </a:pPr>
            <a:r>
              <a:rPr lang="en-US" sz="4599">
                <a:solidFill>
                  <a:srgbClr val="D9D9D9"/>
                </a:solidFill>
                <a:latin typeface="Montserrat"/>
              </a:rPr>
              <a:t>Excellent Project Execution</a:t>
            </a:r>
          </a:p>
          <a:p>
            <a:pPr marL="993130" indent="-496565" lvl="1">
              <a:lnSpc>
                <a:spcPts val="6899"/>
              </a:lnSpc>
              <a:buFont typeface="Arial"/>
              <a:buChar char="•"/>
            </a:pPr>
            <a:r>
              <a:rPr lang="en-US" sz="4599">
                <a:solidFill>
                  <a:srgbClr val="D9D9D9"/>
                </a:solidFill>
                <a:latin typeface="Montserrat"/>
              </a:rPr>
              <a:t>Innovative</a:t>
            </a:r>
          </a:p>
          <a:p>
            <a:pPr algn="l" marL="993130" indent="-496565" lvl="1">
              <a:lnSpc>
                <a:spcPts val="6899"/>
              </a:lnSpc>
              <a:buFont typeface="Arial"/>
              <a:buChar char="•"/>
            </a:pPr>
            <a:r>
              <a:rPr lang="en-US" sz="4599">
                <a:solidFill>
                  <a:srgbClr val="D9D9D9"/>
                </a:solidFill>
                <a:latin typeface="Montserrat"/>
              </a:rPr>
              <a:t>Enterprenuerial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88" t="11666" r="0" b="4117"/>
          <a:stretch>
            <a:fillRect/>
          </a:stretch>
        </p:blipFill>
        <p:spPr>
          <a:xfrm>
            <a:off x="0" y="0"/>
            <a:ext cx="18288000" cy="10287000"/>
          </a:xfrm>
          <a:prstGeom prst="rect">
            <a:avLst/>
          </a:prstGeom>
        </p:spPr>
      </p:pic>
      <p:sp>
        <p:nvSpPr>
          <p:cNvPr name="TextBox 3" id="3"/>
          <p:cNvSpPr txBox="true"/>
          <p:nvPr/>
        </p:nvSpPr>
        <p:spPr>
          <a:xfrm rot="0">
            <a:off x="2099361" y="1546440"/>
            <a:ext cx="14084886" cy="1219200"/>
          </a:xfrm>
          <a:prstGeom prst="rect">
            <a:avLst/>
          </a:prstGeom>
        </p:spPr>
        <p:txBody>
          <a:bodyPr anchor="t" rtlCol="false" tIns="0" lIns="0" bIns="0" rIns="0">
            <a:spAutoFit/>
          </a:bodyPr>
          <a:lstStyle/>
          <a:p>
            <a:pPr marL="0" indent="0" lvl="0">
              <a:lnSpc>
                <a:spcPts val="9600"/>
              </a:lnSpc>
              <a:spcBef>
                <a:spcPct val="0"/>
              </a:spcBef>
            </a:pPr>
            <a:r>
              <a:rPr lang="en-US" sz="8000">
                <a:solidFill>
                  <a:srgbClr val="FFFFFF"/>
                </a:solidFill>
                <a:latin typeface="Montserrat"/>
              </a:rPr>
              <a:t>Our Staff</a:t>
            </a:r>
          </a:p>
        </p:txBody>
      </p:sp>
      <p:sp>
        <p:nvSpPr>
          <p:cNvPr name="TextBox 4" id="4"/>
          <p:cNvSpPr txBox="true"/>
          <p:nvPr/>
        </p:nvSpPr>
        <p:spPr>
          <a:xfrm rot="0">
            <a:off x="1345466" y="3734848"/>
            <a:ext cx="14843173" cy="5563972"/>
          </a:xfrm>
          <a:prstGeom prst="rect">
            <a:avLst/>
          </a:prstGeom>
        </p:spPr>
        <p:txBody>
          <a:bodyPr anchor="t" rtlCol="false" tIns="0" lIns="0" bIns="0" rIns="0">
            <a:spAutoFit/>
          </a:bodyPr>
          <a:lstStyle/>
          <a:p>
            <a:pPr marL="909803" indent="-454902" lvl="1">
              <a:lnSpc>
                <a:spcPts val="6321"/>
              </a:lnSpc>
              <a:buFont typeface="Arial"/>
              <a:buChar char="•"/>
            </a:pPr>
            <a:r>
              <a:rPr lang="en-US" sz="4214">
                <a:solidFill>
                  <a:srgbClr val="FFFFFF"/>
                </a:solidFill>
                <a:latin typeface="Montserrat"/>
              </a:rPr>
              <a:t>Mrs. Anne Waiyego Munderu - C.E.O &amp; Managing Director</a:t>
            </a:r>
          </a:p>
          <a:p>
            <a:pPr marL="909803" indent="-454902" lvl="1">
              <a:lnSpc>
                <a:spcPts val="6321"/>
              </a:lnSpc>
              <a:buFont typeface="Arial"/>
              <a:buChar char="•"/>
            </a:pPr>
            <a:r>
              <a:rPr lang="en-US" sz="4214">
                <a:solidFill>
                  <a:srgbClr val="FFFFFF"/>
                </a:solidFill>
                <a:latin typeface="Montserrat"/>
              </a:rPr>
              <a:t>Mr. Kenneth Kinuthia Kibugi - Lead Consultant &amp; Project Manager.</a:t>
            </a:r>
          </a:p>
          <a:p>
            <a:pPr marL="909803" indent="-454902" lvl="1">
              <a:lnSpc>
                <a:spcPts val="6321"/>
              </a:lnSpc>
              <a:buFont typeface="Arial"/>
              <a:buChar char="•"/>
            </a:pPr>
            <a:r>
              <a:rPr lang="en-US" sz="4214">
                <a:solidFill>
                  <a:srgbClr val="FFFFFF"/>
                </a:solidFill>
                <a:latin typeface="Montserrat"/>
              </a:rPr>
              <a:t>Mr. Mark Ndegwa Macharia - Financial Engineer &amp; Web Developer.</a:t>
            </a:r>
          </a:p>
          <a:p>
            <a:pPr algn="l" marL="909803" indent="-454902" lvl="1">
              <a:lnSpc>
                <a:spcPts val="6321"/>
              </a:lnSpc>
              <a:buFont typeface="Arial"/>
              <a:buChar char="•"/>
            </a:pPr>
            <a:r>
              <a:rPr lang="en-US" sz="4214">
                <a:solidFill>
                  <a:srgbClr val="FFFFFF"/>
                </a:solidFill>
                <a:latin typeface="Montserrat"/>
              </a:rPr>
              <a:t>Mr. Cassam Kimani - Research Manager.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32253" t="0" r="8469" b="0"/>
            <a:stretch>
              <a:fillRect/>
            </a:stretch>
          </p:blipFill>
          <p:spPr>
            <a:xfrm>
              <a:off x="0" y="0"/>
              <a:ext cx="12192000" cy="13716000"/>
            </a:xfrm>
            <a:prstGeom prst="rect">
              <a:avLst/>
            </a:prstGeom>
          </p:spPr>
        </p:pic>
      </p:grpSp>
      <p:pic>
        <p:nvPicPr>
          <p:cNvPr name="Picture 4" id="4"/>
          <p:cNvPicPr>
            <a:picLocks noChangeAspect="true"/>
          </p:cNvPicPr>
          <p:nvPr/>
        </p:nvPicPr>
        <p:blipFill>
          <a:blip r:embed="rId3"/>
          <a:srcRect l="43750" t="0" r="6250" b="0"/>
          <a:stretch>
            <a:fillRect/>
          </a:stretch>
        </p:blipFill>
        <p:spPr>
          <a:xfrm flipH="false" flipV="false" rot="0">
            <a:off x="9144000" y="0"/>
            <a:ext cx="9144000" cy="10287000"/>
          </a:xfrm>
          <a:prstGeom prst="rect">
            <a:avLst/>
          </a:prstGeom>
        </p:spPr>
      </p:pic>
      <p:sp>
        <p:nvSpPr>
          <p:cNvPr name="TextBox 5" id="5"/>
          <p:cNvSpPr txBox="true"/>
          <p:nvPr/>
        </p:nvSpPr>
        <p:spPr>
          <a:xfrm rot="0">
            <a:off x="9950069" y="4255148"/>
            <a:ext cx="6957155" cy="4211454"/>
          </a:xfrm>
          <a:prstGeom prst="rect">
            <a:avLst/>
          </a:prstGeom>
        </p:spPr>
        <p:txBody>
          <a:bodyPr anchor="t" rtlCol="false" tIns="0" lIns="0" bIns="0" rIns="0">
            <a:spAutoFit/>
          </a:bodyPr>
          <a:lstStyle/>
          <a:p>
            <a:pPr marL="801668" indent="-400834" lvl="1">
              <a:lnSpc>
                <a:spcPts val="5569"/>
              </a:lnSpc>
              <a:buFont typeface="Arial"/>
              <a:buChar char="•"/>
            </a:pPr>
            <a:r>
              <a:rPr lang="en-US" sz="3713">
                <a:solidFill>
                  <a:srgbClr val="D9D9D9"/>
                </a:solidFill>
                <a:latin typeface="Montserrat"/>
              </a:rPr>
              <a:t>Project Management</a:t>
            </a:r>
          </a:p>
          <a:p>
            <a:pPr marL="823259" indent="-411630" lvl="1">
              <a:lnSpc>
                <a:spcPts val="5719"/>
              </a:lnSpc>
              <a:buFont typeface="Arial"/>
              <a:buChar char="•"/>
            </a:pPr>
            <a:r>
              <a:rPr lang="en-US" sz="3813">
                <a:solidFill>
                  <a:srgbClr val="D9D9D9"/>
                </a:solidFill>
                <a:latin typeface="Montserrat"/>
              </a:rPr>
              <a:t>Financial Services</a:t>
            </a:r>
          </a:p>
          <a:p>
            <a:pPr marL="801668" indent="-400834" lvl="1">
              <a:lnSpc>
                <a:spcPts val="5569"/>
              </a:lnSpc>
              <a:buFont typeface="Arial"/>
              <a:buChar char="•"/>
            </a:pPr>
            <a:r>
              <a:rPr lang="en-US" sz="3713">
                <a:solidFill>
                  <a:srgbClr val="D9D9D9"/>
                </a:solidFill>
                <a:latin typeface="Montserrat"/>
              </a:rPr>
              <a:t>Business Advisory</a:t>
            </a:r>
          </a:p>
          <a:p>
            <a:pPr marL="801668" indent="-400834" lvl="1">
              <a:lnSpc>
                <a:spcPts val="5569"/>
              </a:lnSpc>
              <a:buFont typeface="Arial"/>
              <a:buChar char="•"/>
            </a:pPr>
            <a:r>
              <a:rPr lang="en-US" sz="3713">
                <a:solidFill>
                  <a:srgbClr val="D9D9D9"/>
                </a:solidFill>
                <a:latin typeface="Montserrat"/>
              </a:rPr>
              <a:t>Human Resources</a:t>
            </a:r>
          </a:p>
          <a:p>
            <a:pPr marL="801668" indent="-400834" lvl="1">
              <a:lnSpc>
                <a:spcPts val="5569"/>
              </a:lnSpc>
              <a:buFont typeface="Arial"/>
              <a:buChar char="•"/>
            </a:pPr>
            <a:r>
              <a:rPr lang="en-US" sz="3713">
                <a:solidFill>
                  <a:srgbClr val="D9D9D9"/>
                </a:solidFill>
                <a:latin typeface="Montserrat"/>
              </a:rPr>
              <a:t>Training &amp; Development</a:t>
            </a:r>
          </a:p>
          <a:p>
            <a:pPr algn="l" marL="801668" indent="-400834" lvl="1">
              <a:lnSpc>
                <a:spcPts val="5569"/>
              </a:lnSpc>
              <a:buFont typeface="Arial"/>
              <a:buChar char="•"/>
            </a:pPr>
            <a:r>
              <a:rPr lang="en-US" sz="3713">
                <a:solidFill>
                  <a:srgbClr val="D9D9D9"/>
                </a:solidFill>
                <a:latin typeface="Montserrat"/>
              </a:rPr>
              <a:t>Research &amp; Development</a:t>
            </a:r>
          </a:p>
        </p:txBody>
      </p:sp>
      <p:sp>
        <p:nvSpPr>
          <p:cNvPr name="TextBox 6" id="6"/>
          <p:cNvSpPr txBox="true"/>
          <p:nvPr/>
        </p:nvSpPr>
        <p:spPr>
          <a:xfrm rot="0">
            <a:off x="9950069" y="575296"/>
            <a:ext cx="5532090" cy="2362200"/>
          </a:xfrm>
          <a:prstGeom prst="rect">
            <a:avLst/>
          </a:prstGeom>
        </p:spPr>
        <p:txBody>
          <a:bodyPr anchor="t" rtlCol="false" tIns="0" lIns="0" bIns="0" rIns="0">
            <a:spAutoFit/>
          </a:bodyPr>
          <a:lstStyle/>
          <a:p>
            <a:pPr algn="l" marL="0" indent="0" lvl="0">
              <a:lnSpc>
                <a:spcPts val="9360"/>
              </a:lnSpc>
              <a:spcBef>
                <a:spcPct val="0"/>
              </a:spcBef>
            </a:pPr>
            <a:r>
              <a:rPr lang="en-US" sz="7800">
                <a:solidFill>
                  <a:srgbClr val="D9D9D9"/>
                </a:solidFill>
                <a:latin typeface="Montserrat"/>
              </a:rPr>
              <a:t>Our Services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DAFAAulC6kI</dc:identifier>
  <dcterms:modified xsi:type="dcterms:W3CDTF">2011-08-01T06:04:30Z</dcterms:modified>
  <cp:revision>1</cp:revision>
  <dc:title>Novel Business Consultants</dc:title>
</cp:coreProperties>
</file>

<file path=docProps/thumbnail.jpeg>
</file>